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42" r:id="rId2"/>
    <p:sldId id="256" r:id="rId3"/>
    <p:sldId id="278" r:id="rId4"/>
    <p:sldId id="343" r:id="rId5"/>
    <p:sldId id="344" r:id="rId6"/>
    <p:sldId id="307" r:id="rId7"/>
    <p:sldId id="257" r:id="rId8"/>
    <p:sldId id="353" r:id="rId9"/>
    <p:sldId id="258" r:id="rId10"/>
    <p:sldId id="259" r:id="rId11"/>
    <p:sldId id="260" r:id="rId12"/>
    <p:sldId id="261" r:id="rId13"/>
    <p:sldId id="354" r:id="rId14"/>
    <p:sldId id="263" r:id="rId15"/>
    <p:sldId id="265" r:id="rId16"/>
    <p:sldId id="266" r:id="rId17"/>
    <p:sldId id="355" r:id="rId18"/>
    <p:sldId id="356" r:id="rId19"/>
    <p:sldId id="345" r:id="rId20"/>
    <p:sldId id="347" r:id="rId21"/>
    <p:sldId id="301" r:id="rId22"/>
    <p:sldId id="341" r:id="rId23"/>
    <p:sldId id="323" r:id="rId24"/>
    <p:sldId id="324" r:id="rId25"/>
    <p:sldId id="322" r:id="rId26"/>
    <p:sldId id="325" r:id="rId27"/>
    <p:sldId id="321" r:id="rId28"/>
    <p:sldId id="32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0488" autoAdjust="0"/>
  </p:normalViewPr>
  <p:slideViewPr>
    <p:cSldViewPr showGuides="1"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3775E-DD3F-4CF5-B301-772FF57B1A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D4BE8-DA1F-47F3-AD43-470317225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88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8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4BE8-DA1F-47F3-AD43-4703172256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38DC13E-CAF2-3C4B-80FA-4481954FE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>
                <a:solidFill>
                  <a:srgbClr val="0000FF"/>
                </a:solidFill>
                <a:latin typeface="66 Helvetica MediumItalic" charset="0"/>
              </a:rPr>
              <a:t>To play the movies and simulations included, view the presentation in Slide Show Mode.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449FE8-ADB8-714C-BE02-40F581C479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73480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5B6EFE-2CA4-024F-8826-3A21E6A3C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AA57B6-4A42-634F-80DE-B8D9C0DE8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701695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113BC2-D86D-DB49-9B43-6734B100A1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0542F11-ED4A-064A-A321-583256F74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>
                <a:solidFill>
                  <a:srgbClr val="0000FF"/>
                </a:solidFill>
                <a:latin typeface="Tahoma" panose="020B0604030504040204" pitchFamily="34" charset="0"/>
              </a:rPr>
              <a:t>To play the movies and simulations included, view the presentation in Slide Show Mode.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1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25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3758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8304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505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0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8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8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39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9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microsoft.com/office/2007/relationships/media" Target="file://sou001/lockers/faculty-staff/nrapp/My%20Documents/Chemistry%201%20Power%20Point/03M12VD1.avi" TargetMode="External"/><Relationship Id="rId7" Type="http://schemas.openxmlformats.org/officeDocument/2006/relationships/image" Target="../media/image13.png"/><Relationship Id="rId2" Type="http://schemas.openxmlformats.org/officeDocument/2006/relationships/video" Target="file://sou001/lockers/faculty-staff/nrapp/My%20Documents/Chemistry%201%20Power%20Point/03M12AN1.avi" TargetMode="External"/><Relationship Id="rId1" Type="http://schemas.microsoft.com/office/2007/relationships/media" Target="file://sou001/lockers/faculty-staff/nrapp/My%20Documents/Chemistry%201%20Power%20Point/03M12AN1.avi" TargetMode="Externa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4.xml"/><Relationship Id="rId4" Type="http://schemas.openxmlformats.org/officeDocument/2006/relationships/video" Target="file://sou001/lockers/faculty-staff/nrapp/My%20Documents/Chemistry%201%20Power%20Point/03M12VD1.avi" TargetMode="External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Z:\My%20Documents\Chemistry%201%20Power%20Point\14Z01AN1.avi" TargetMode="External"/><Relationship Id="rId1" Type="http://schemas.microsoft.com/office/2007/relationships/media" Target="file:///Z:\My%20Documents\Chemistry%201%20Power%20Point\14Z01AN1.avi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289026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26"/>
            <a:ext cx="8229600" cy="1143000"/>
          </a:xfrm>
        </p:spPr>
        <p:txBody>
          <a:bodyPr/>
          <a:lstStyle/>
          <a:p>
            <a:r>
              <a:rPr lang="en-US" dirty="0"/>
              <a:t>Solution separation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114800" cy="5638799"/>
          </a:xfrm>
        </p:spPr>
        <p:txBody>
          <a:bodyPr>
            <a:normAutofit/>
          </a:bodyPr>
          <a:lstStyle/>
          <a:p>
            <a:r>
              <a:rPr lang="en-US" b="1" dirty="0"/>
              <a:t>Desalination</a:t>
            </a:r>
            <a:r>
              <a:rPr lang="en-US" dirty="0"/>
              <a:t> is the process of using reverse osmosis to convert sea water into fresh water. </a:t>
            </a:r>
          </a:p>
          <a:p>
            <a:r>
              <a:rPr lang="en-US" b="1" dirty="0"/>
              <a:t>Chromatography </a:t>
            </a:r>
            <a:r>
              <a:rPr lang="en-US" dirty="0"/>
              <a:t>is a solution separation technique where solutes pass through a medium at different rates</a:t>
            </a:r>
          </a:p>
          <a:p>
            <a:endParaRPr lang="en-US" dirty="0"/>
          </a:p>
        </p:txBody>
      </p:sp>
      <p:pic>
        <p:nvPicPr>
          <p:cNvPr id="1034" name="Picture 10" descr="Chromatography">
            <a:extLst>
              <a:ext uri="{FF2B5EF4-FFF2-40B4-BE49-F238E27FC236}">
                <a16:creationId xmlns:a16="http://schemas.microsoft.com/office/drawing/2014/main" id="{0859BEB8-A7A1-4CA2-8583-96A23956F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16380"/>
            <a:ext cx="3657600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44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15"/>
            <a:ext cx="8229600" cy="1143000"/>
          </a:xfrm>
        </p:spPr>
        <p:txBody>
          <a:bodyPr/>
          <a:lstStyle/>
          <a:p>
            <a:r>
              <a:rPr lang="en-US" dirty="0"/>
              <a:t>The dissolving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0" y="1158815"/>
            <a:ext cx="5234609" cy="54633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solution formation process where a solute is dissolved by a solvent is also called </a:t>
            </a:r>
            <a:r>
              <a:rPr lang="en-US" b="1" dirty="0"/>
              <a:t>dissolution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When a water molecule contacts an ion, the particles transfer energy which causes the ions in the salt crystal to separate in a process called </a:t>
            </a:r>
            <a:r>
              <a:rPr lang="en-US" b="1" dirty="0"/>
              <a:t>dissociation</a:t>
            </a:r>
            <a:r>
              <a:rPr lang="en-US" dirty="0"/>
              <a:t>.</a:t>
            </a:r>
          </a:p>
        </p:txBody>
      </p:sp>
      <p:pic>
        <p:nvPicPr>
          <p:cNvPr id="2052" name="Picture 4" descr="Dissolving Salt">
            <a:extLst>
              <a:ext uri="{FF2B5EF4-FFF2-40B4-BE49-F238E27FC236}">
                <a16:creationId xmlns:a16="http://schemas.microsoft.com/office/drawing/2014/main" id="{741154E4-BC5A-42FF-8217-F4E33DA6F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97" y="1694113"/>
            <a:ext cx="3429000" cy="400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06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98" y="1066800"/>
            <a:ext cx="4648200" cy="5562599"/>
          </a:xfrm>
        </p:spPr>
        <p:txBody>
          <a:bodyPr>
            <a:noAutofit/>
          </a:bodyPr>
          <a:lstStyle/>
          <a:p>
            <a:r>
              <a:rPr lang="en-US" sz="2600" b="1" dirty="0"/>
              <a:t>Solvation</a:t>
            </a:r>
            <a:r>
              <a:rPr lang="en-US" sz="2600" dirty="0"/>
              <a:t> is the process where a solvent surrounds solute particles. </a:t>
            </a:r>
          </a:p>
          <a:p>
            <a:r>
              <a:rPr lang="en-US" sz="2600" dirty="0"/>
              <a:t>Solvation of a salt in water is called </a:t>
            </a:r>
            <a:r>
              <a:rPr lang="en-US" sz="2600" b="1" dirty="0"/>
              <a:t>hydration</a:t>
            </a:r>
            <a:r>
              <a:rPr lang="en-US" sz="2600" dirty="0"/>
              <a:t> because water is the solvent.</a:t>
            </a:r>
          </a:p>
          <a:p>
            <a:r>
              <a:rPr lang="en-US" sz="2600" dirty="0"/>
              <a:t>Glucose molecules have regions of positive and negative charge. </a:t>
            </a:r>
          </a:p>
          <a:p>
            <a:r>
              <a:rPr lang="en-US" sz="2600" dirty="0"/>
              <a:t>Solvation occurs when glucose is mixed with water because the charged areas attract many water molecules.</a:t>
            </a:r>
          </a:p>
        </p:txBody>
      </p:sp>
      <p:pic>
        <p:nvPicPr>
          <p:cNvPr id="3076" name="Picture 4" descr="Glucose surface charge">
            <a:extLst>
              <a:ext uri="{FF2B5EF4-FFF2-40B4-BE49-F238E27FC236}">
                <a16:creationId xmlns:a16="http://schemas.microsoft.com/office/drawing/2014/main" id="{1BE22945-DE89-4C08-AFE7-CB9B0125D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304004" cy="305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79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AEDC9A8D-CC74-B045-89FD-BF9AB38C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"/>
            <a:ext cx="7543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Comic Sans MS" panose="030F0902030302020204" pitchFamily="66" charset="0"/>
              </a:rPr>
              <a:t>      Factors that affect the </a:t>
            </a:r>
          </a:p>
          <a:p>
            <a:r>
              <a:rPr lang="en-US" altLang="en-US" sz="3600">
                <a:solidFill>
                  <a:srgbClr val="FF0000"/>
                </a:solidFill>
                <a:latin typeface="Comic Sans MS" panose="030F0902030302020204" pitchFamily="66" charset="0"/>
              </a:rPr>
              <a:t>          rate of solvation</a:t>
            </a:r>
          </a:p>
          <a:p>
            <a:r>
              <a:rPr lang="en-US" altLang="en-US" sz="3600">
                <a:solidFill>
                  <a:srgbClr val="FF0000"/>
                </a:solidFill>
                <a:latin typeface="Comic Sans MS" panose="030F0902030302020204" pitchFamily="66" charset="0"/>
              </a:rPr>
              <a:t>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8B713-D494-5243-A09B-DEBD97883447}"/>
              </a:ext>
            </a:extLst>
          </p:cNvPr>
          <p:cNvSpPr txBox="1"/>
          <p:nvPr/>
        </p:nvSpPr>
        <p:spPr>
          <a:xfrm>
            <a:off x="457200" y="2133600"/>
            <a:ext cx="86106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sz="2800" dirty="0">
                <a:latin typeface="Arial" charset="0"/>
              </a:rPr>
              <a:t>Agitating the mixture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800" dirty="0">
                <a:latin typeface="Arial" charset="0"/>
              </a:rPr>
              <a:t>Increasing the surface area of the solute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3.  Increasing the temperature of the solvent</a:t>
            </a:r>
          </a:p>
        </p:txBody>
      </p:sp>
    </p:spTree>
    <p:extLst>
      <p:ext uri="{BB962C8B-B14F-4D97-AF65-F5344CB8AC3E}">
        <p14:creationId xmlns:p14="http://schemas.microsoft.com/office/powerpoint/2010/main" val="3664441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477"/>
          </a:xfrm>
        </p:spPr>
        <p:txBody>
          <a:bodyPr/>
          <a:lstStyle/>
          <a:p>
            <a:r>
              <a:rPr lang="en-US" dirty="0"/>
              <a:t>Like dissolves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219199"/>
          </a:xfrm>
        </p:spPr>
        <p:txBody>
          <a:bodyPr>
            <a:normAutofit/>
          </a:bodyPr>
          <a:lstStyle/>
          <a:p>
            <a:r>
              <a:rPr lang="en-US" sz="2000" dirty="0"/>
              <a:t>Polar solvents dissolve polar solutes, and non-polar solvents dissolve non-polar solutes.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6179" y="4440949"/>
            <a:ext cx="8497866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Polar and nonpolar substances are said to be </a:t>
            </a:r>
            <a:r>
              <a:rPr lang="en-US" b="1" dirty="0"/>
              <a:t>immiscible</a:t>
            </a:r>
            <a:r>
              <a:rPr lang="en-US" dirty="0"/>
              <a:t> because they are unable to mix and form a solution.</a:t>
            </a:r>
          </a:p>
          <a:p>
            <a:r>
              <a:rPr lang="en-US" dirty="0"/>
              <a:t>Oil molecules are nonpolar and so are mineral spirits. This combination is </a:t>
            </a:r>
            <a:r>
              <a:rPr lang="en-US" b="1" dirty="0"/>
              <a:t>miscible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098" name="Picture 2" descr="Polar and non-polar do not mix">
            <a:extLst>
              <a:ext uri="{FF2B5EF4-FFF2-40B4-BE49-F238E27FC236}">
                <a16:creationId xmlns:a16="http://schemas.microsoft.com/office/drawing/2014/main" id="{918F61A5-60CA-4E20-B11D-633B63C85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3619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093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Solids and gases in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4495800" cy="53871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Alloys, like steel, are metal solutions in which iron is the solvent and elements such as carbon, nickel, and chromium are solutes.</a:t>
            </a:r>
          </a:p>
          <a:p>
            <a:pPr>
              <a:spcBef>
                <a:spcPts val="1200"/>
              </a:spcBef>
            </a:pPr>
            <a:r>
              <a:rPr lang="en-US" dirty="0"/>
              <a:t>Gas phase solutions form by </a:t>
            </a:r>
            <a:r>
              <a:rPr lang="en-US" b="1" dirty="0"/>
              <a:t>diffusion</a:t>
            </a:r>
            <a:r>
              <a:rPr lang="en-US" dirty="0"/>
              <a:t> where gas particles collide with one another and mix randomly until all gas particles are evenly distributed in their container.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652" y="1600200"/>
            <a:ext cx="3446591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81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15"/>
            <a:ext cx="8229600" cy="945715"/>
          </a:xfrm>
        </p:spPr>
        <p:txBody>
          <a:bodyPr>
            <a:normAutofit/>
          </a:bodyPr>
          <a:lstStyle/>
          <a:p>
            <a:r>
              <a:rPr lang="en-US" dirty="0"/>
              <a:t>Electrolyte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1368"/>
            <a:ext cx="8229600" cy="1970432"/>
          </a:xfrm>
        </p:spPr>
        <p:txBody>
          <a:bodyPr>
            <a:normAutofit/>
          </a:bodyPr>
          <a:lstStyle/>
          <a:p>
            <a:r>
              <a:rPr lang="en-US" dirty="0"/>
              <a:t>An </a:t>
            </a:r>
            <a:r>
              <a:rPr lang="en-US" b="1" dirty="0"/>
              <a:t>electrolyte</a:t>
            </a:r>
            <a:r>
              <a:rPr lang="en-US" dirty="0"/>
              <a:t> is a solute that can conduct electricity when it is dissolved in an aqueous solution. </a:t>
            </a:r>
          </a:p>
          <a:p>
            <a:r>
              <a:rPr lang="en-US" dirty="0"/>
              <a:t>Sodium chloride dissociates into exactly two individual ions: one cation and one anion. 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08065"/>
            <a:ext cx="8001000" cy="811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Magnesium chloride (MgCl</a:t>
            </a:r>
            <a:r>
              <a:rPr lang="en-US" baseline="-25000" dirty="0"/>
              <a:t>2</a:t>
            </a:r>
            <a:r>
              <a:rPr lang="en-US" dirty="0"/>
              <a:t>) is an example of a salt that dissociates into </a:t>
            </a:r>
            <a:r>
              <a:rPr lang="en-US" i="1" dirty="0"/>
              <a:t>three</a:t>
            </a:r>
            <a:r>
              <a:rPr lang="en-US" dirty="0"/>
              <a:t> ions. </a:t>
            </a:r>
          </a:p>
        </p:txBody>
      </p:sp>
      <p:pic>
        <p:nvPicPr>
          <p:cNvPr id="6148" name="Picture 4" descr="Dissolving sodium chloride">
            <a:extLst>
              <a:ext uri="{FF2B5EF4-FFF2-40B4-BE49-F238E27FC236}">
                <a16:creationId xmlns:a16="http://schemas.microsoft.com/office/drawing/2014/main" id="{6C084DB6-E6D7-46D7-8285-6BA54CB12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348" y="2680433"/>
            <a:ext cx="2702703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Three-ion dissociation">
            <a:extLst>
              <a:ext uri="{FF2B5EF4-FFF2-40B4-BE49-F238E27FC236}">
                <a16:creationId xmlns:a16="http://schemas.microsoft.com/office/drawing/2014/main" id="{E41EA60B-1D59-40CF-AF7E-6371A1DEC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347" y="4419600"/>
            <a:ext cx="2702703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F27C6E-FF6C-46CB-8EB1-D998B92F89EE}"/>
              </a:ext>
            </a:extLst>
          </p:cNvPr>
          <p:cNvSpPr/>
          <p:nvPr/>
        </p:nvSpPr>
        <p:spPr>
          <a:xfrm>
            <a:off x="609600" y="5533466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b="1" dirty="0"/>
              <a:t>Conductivity</a:t>
            </a:r>
            <a:r>
              <a:rPr lang="en-US" sz="2700" dirty="0"/>
              <a:t> is a measure of the amount of dissolved ions present in solution.</a:t>
            </a:r>
          </a:p>
        </p:txBody>
      </p:sp>
    </p:spTree>
    <p:extLst>
      <p:ext uri="{BB962C8B-B14F-4D97-AF65-F5344CB8AC3E}">
        <p14:creationId xmlns:p14="http://schemas.microsoft.com/office/powerpoint/2010/main" val="421470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BE651E5-57B7-4A49-A22C-7E86C3224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IONIC COMPOUNDS</a:t>
            </a:r>
            <a:b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Compounds in Aqueous Solution</a:t>
            </a:r>
            <a:endParaRPr lang="en-US" altLang="en-US" sz="32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7E9005D-501C-B14E-8BD2-8925407FCB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65532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Many reactions involve ionic compounds, especially reactions in water — 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aqueous solutions.</a:t>
            </a: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7782" name="03M12AN1.avi">
            <a:hlinkClick r:id="" action="ppaction://media"/>
            <a:extLst>
              <a:ext uri="{FF2B5EF4-FFF2-40B4-BE49-F238E27FC236}">
                <a16:creationId xmlns:a16="http://schemas.microsoft.com/office/drawing/2014/main" id="{522D2C7F-36F6-1646-8C1E-43F9BE34B113}"/>
              </a:ext>
            </a:extLst>
          </p:cNvPr>
          <p:cNvPicPr>
            <a:picLocks noGrp="1" noRot="1" noChangeAspect="1" noChangeArrowheads="1"/>
          </p:cNvPicPr>
          <p:nvPr>
            <p:ph sz="quarter" idx="3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962400"/>
            <a:ext cx="3181350" cy="2371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7764" name="Rectangle 4">
            <a:extLst>
              <a:ext uri="{FF2B5EF4-FFF2-40B4-BE49-F238E27FC236}">
                <a16:creationId xmlns:a16="http://schemas.microsoft.com/office/drawing/2014/main" id="{8C48481D-BB29-934A-8582-21780EA38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29000"/>
            <a:ext cx="2425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KMnO</a:t>
            </a:r>
            <a:r>
              <a:rPr lang="en-US" sz="2400" baseline="-25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4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 water</a:t>
            </a:r>
          </a:p>
        </p:txBody>
      </p:sp>
      <p:grpSp>
        <p:nvGrpSpPr>
          <p:cNvPr id="117765" name="Group 5">
            <a:extLst>
              <a:ext uri="{FF2B5EF4-FFF2-40B4-BE49-F238E27FC236}">
                <a16:creationId xmlns:a16="http://schemas.microsoft.com/office/drawing/2014/main" id="{2D84A2BF-5FC1-EE4A-8F90-01C2469D39F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352800"/>
            <a:ext cx="4330700" cy="2273300"/>
            <a:chOff x="2880" y="2112"/>
            <a:chExt cx="2728" cy="1432"/>
          </a:xfrm>
        </p:grpSpPr>
        <p:pic>
          <p:nvPicPr>
            <p:cNvPr id="15368" name="Picture 6">
              <a:extLst>
                <a:ext uri="{FF2B5EF4-FFF2-40B4-BE49-F238E27FC236}">
                  <a16:creationId xmlns:a16="http://schemas.microsoft.com/office/drawing/2014/main" id="{27C37A48-3B9B-1646-8037-E3B9EE22B75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2624"/>
              <a:ext cx="664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7767" name="Rectangle 7">
              <a:extLst>
                <a:ext uri="{FF2B5EF4-FFF2-40B4-BE49-F238E27FC236}">
                  <a16:creationId xmlns:a16="http://schemas.microsoft.com/office/drawing/2014/main" id="{2E01A0E9-E73B-8140-B186-C456F7B8F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12"/>
              <a:ext cx="189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K</a:t>
              </a:r>
              <a:r>
                <a:rPr lang="en-US" sz="2400" baseline="300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  <a:r>
                <a:rPr lang="en-US" sz="24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(aq)  +  MnO</a:t>
              </a:r>
              <a:r>
                <a:rPr lang="en-US" sz="2400" baseline="-250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  <a:r>
                <a:rPr lang="en-US" sz="2400" baseline="300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-</a:t>
              </a:r>
              <a:r>
                <a:rPr lang="en-US" sz="24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(aq)</a:t>
              </a:r>
              <a:endPara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  <p:pic>
        <p:nvPicPr>
          <p:cNvPr id="117785" name="03M12VD1.avi">
            <a:hlinkClick r:id="" action="ppaction://media"/>
            <a:extLst>
              <a:ext uri="{FF2B5EF4-FFF2-40B4-BE49-F238E27FC236}">
                <a16:creationId xmlns:a16="http://schemas.microsoft.com/office/drawing/2014/main" id="{F9CD4EC9-01E7-CC49-9656-AEC5BFE8BAA3}"/>
              </a:ext>
            </a:extLst>
          </p:cNvPr>
          <p:cNvPicPr>
            <a:picLocks noGrp="1" noRot="1" noChangeAspect="1" noChangeArrowheads="1"/>
          </p:cNvPicPr>
          <p:nvPr>
            <p:ph sz="quarter" idx="2"/>
            <a:vide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962400"/>
            <a:ext cx="3276600" cy="2324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30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7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1177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82"/>
                  </p:tgtEl>
                </p:cond>
              </p:nextCondLst>
            </p:seq>
            <p:video>
              <p:cMediaNode vol="80000">
                <p:cTn id="21" fill="hold" display="0">
                  <p:stCondLst>
                    <p:cond delay="indefinite"/>
                  </p:stCondLst>
                </p:cTn>
                <p:tgtEl>
                  <p:spTgt spid="117782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77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1177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85"/>
                  </p:tgtEl>
                </p:cond>
              </p:nextCondLst>
            </p:seq>
            <p:video>
              <p:cMediaNode vol="80000">
                <p:cTn id="27" fill="hold" display="0">
                  <p:stCondLst>
                    <p:cond delay="indefinite"/>
                  </p:stCondLst>
                </p:cTn>
                <p:tgtEl>
                  <p:spTgt spid="117785"/>
                </p:tgtEl>
              </p:cMediaNode>
            </p:video>
          </p:childTnLst>
        </p:cTn>
      </p:par>
    </p:tnLst>
    <p:bldLst>
      <p:bldP spid="117763" grpId="0" build="p" autoUpdateAnimBg="0"/>
      <p:bldP spid="1177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643904F3-9EF7-3F42-BD7A-159A01CBC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029200" cy="5105400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How do we know ions are present in aqueous solutions?</a:t>
            </a:r>
          </a:p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solutions </a:t>
            </a:r>
            <a:r>
              <a:rPr lang="en-US" alt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_________________________</a:t>
            </a: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They are called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ELECTROLYTES</a:t>
            </a:r>
            <a:endParaRPr lang="en-US" altLang="en-US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HCl, MgCl</a:t>
            </a:r>
            <a:r>
              <a:rPr lang="en-US" alt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and NaCl are </a:t>
            </a:r>
            <a:r>
              <a:rPr lang="en-US" alt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strong electrolytes</a:t>
            </a:r>
            <a:r>
              <a:rPr lang="en-US" alt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They dissociate completely (or nearly so) into ions.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alt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alt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9811" name="Picture 3">
            <a:extLst>
              <a:ext uri="{FF2B5EF4-FFF2-40B4-BE49-F238E27FC236}">
                <a16:creationId xmlns:a16="http://schemas.microsoft.com/office/drawing/2014/main" id="{FCF96D8E-282C-7449-9444-24F1316F5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09600"/>
            <a:ext cx="3594100" cy="59944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2" name="Rectangle 4">
            <a:extLst>
              <a:ext uri="{FF2B5EF4-FFF2-40B4-BE49-F238E27FC236}">
                <a16:creationId xmlns:a16="http://schemas.microsoft.com/office/drawing/2014/main" id="{21B73B57-7D13-4E4E-8A4D-38D0C09A3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760" y="228600"/>
            <a:ext cx="60960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Aqueous Solutions</a:t>
            </a:r>
            <a:endParaRPr lang="en-US" altLang="en-US" sz="24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852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>
            <a:extLst>
              <a:ext uri="{FF2B5EF4-FFF2-40B4-BE49-F238E27FC236}">
                <a16:creationId xmlns:a16="http://schemas.microsoft.com/office/drawing/2014/main" id="{66DE50F1-73EA-5946-974A-9B3007316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4419600" cy="2438400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Some compounds dissolve in water but do not conduct electricity.  They are called 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nonelectrolytes.</a:t>
            </a: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79D7F79E-0253-0148-B790-E5C6EAE69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0850"/>
            <a:ext cx="3467100" cy="59563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7" name="Text Box 5">
            <a:extLst>
              <a:ext uri="{FF2B5EF4-FFF2-40B4-BE49-F238E27FC236}">
                <a16:creationId xmlns:a16="http://schemas.microsoft.com/office/drawing/2014/main" id="{E50AFB06-B26F-C54C-BFD8-1BED4A9D3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4038600"/>
            <a:ext cx="3344862" cy="18065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Examples include:</a:t>
            </a: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	sugar</a:t>
            </a: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	ethanol</a:t>
            </a: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	ethylene glycol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E0488EE-BD88-304D-A3DD-270A44C0E4B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266700" y="450850"/>
            <a:ext cx="4772819" cy="8382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240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Aqueous Solutions</a:t>
            </a:r>
            <a:endParaRPr lang="en-US" altLang="en-US" sz="2400" dirty="0">
              <a:solidFill>
                <a:srgbClr val="00279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79831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Chapter 12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Section 1:  Types of Mixtures </a:t>
            </a:r>
          </a:p>
        </p:txBody>
      </p:sp>
    </p:spTree>
    <p:extLst>
      <p:ext uri="{BB962C8B-B14F-4D97-AF65-F5344CB8AC3E}">
        <p14:creationId xmlns:p14="http://schemas.microsoft.com/office/powerpoint/2010/main" val="66831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CA2A94E-7112-4248-986B-CAD84557A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Electrolytes in the Body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E5BFF18D-7206-FB42-8B5A-145E3F9B7B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429000" cy="45720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Clr>
                <a:srgbClr val="FF0066"/>
              </a:buClr>
              <a:buSzTx/>
              <a:buFont typeface="Wingdings" pitchFamily="2" charset="2"/>
              <a:buChar char="­"/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Carry messages to and from the brain as electrical signals</a:t>
            </a:r>
          </a:p>
          <a:p>
            <a:pPr marL="342900" indent="-342900">
              <a:lnSpc>
                <a:spcPct val="150000"/>
              </a:lnSpc>
              <a:buClr>
                <a:srgbClr val="FF0066"/>
              </a:buClr>
              <a:buSzTx/>
              <a:buFont typeface="Wingdings" pitchFamily="2" charset="2"/>
              <a:buChar char="­"/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Maintain cellular function with the correct concentrations electrolytes</a:t>
            </a:r>
          </a:p>
        </p:txBody>
      </p:sp>
      <p:graphicFrame>
        <p:nvGraphicFramePr>
          <p:cNvPr id="122900" name="Group 20">
            <a:extLst>
              <a:ext uri="{FF2B5EF4-FFF2-40B4-BE49-F238E27FC236}">
                <a16:creationId xmlns:a16="http://schemas.microsoft.com/office/drawing/2014/main" id="{33B1ACB9-D9F8-1B4B-9E25-B137BC6B574C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5638800" y="1981200"/>
          <a:ext cx="3505200" cy="2316392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163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Make your own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/>
                      </a:endParaRPr>
                    </a:p>
                  </a:txBody>
                  <a:tcPr marT="45698" marB="4569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000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50-70 g sugar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One liter of warm water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Pinch of salt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200ml of sugar free fruit squash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Mix, cool and drink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"/>
                      </a:endParaRPr>
                    </a:p>
                  </a:txBody>
                  <a:tcPr marT="45698" marB="45698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463" name="Picture 18" descr="gatorade%20chug">
            <a:extLst>
              <a:ext uri="{FF2B5EF4-FFF2-40B4-BE49-F238E27FC236}">
                <a16:creationId xmlns:a16="http://schemas.microsoft.com/office/drawing/2014/main" id="{E9EA4B92-D3C3-414E-A326-35C63C5B395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4572000"/>
            <a:ext cx="29718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4" name="Picture 21" descr="gatorade_products">
            <a:extLst>
              <a:ext uri="{FF2B5EF4-FFF2-40B4-BE49-F238E27FC236}">
                <a16:creationId xmlns:a16="http://schemas.microsoft.com/office/drawing/2014/main" id="{D27887BB-9ACD-284B-9A52-ED1224FBF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18002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855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parts of a solution? </a:t>
            </a:r>
          </a:p>
        </p:txBody>
      </p:sp>
    </p:spTree>
    <p:extLst>
      <p:ext uri="{BB962C8B-B14F-4D97-AF65-F5344CB8AC3E}">
        <p14:creationId xmlns:p14="http://schemas.microsoft.com/office/powerpoint/2010/main" val="347382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parts of a solution?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solution is made of 2 parts: solute and solvent. There may be more than one kind of solute.</a:t>
            </a:r>
          </a:p>
        </p:txBody>
      </p:sp>
    </p:spTree>
    <p:extLst>
      <p:ext uri="{BB962C8B-B14F-4D97-AF65-F5344CB8AC3E}">
        <p14:creationId xmlns:p14="http://schemas.microsoft.com/office/powerpoint/2010/main" val="3194997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“like dissolves like” mean?</a:t>
            </a:r>
          </a:p>
        </p:txBody>
      </p:sp>
    </p:spTree>
    <p:extLst>
      <p:ext uri="{BB962C8B-B14F-4D97-AF65-F5344CB8AC3E}">
        <p14:creationId xmlns:p14="http://schemas.microsoft.com/office/powerpoint/2010/main" val="929768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“like dissolves like” mean?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"Like dissolves like" refers to the fact that solvents can only dissolve solutes of "like" or the same polarity. For example, a nonpolar solvent will dissolve non-polar solutes but cannot dissolve polar solutes.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91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in the way molecular and ionic substances dissolve? </a:t>
            </a:r>
          </a:p>
        </p:txBody>
      </p:sp>
    </p:spTree>
    <p:extLst>
      <p:ext uri="{BB962C8B-B14F-4D97-AF65-F5344CB8AC3E}">
        <p14:creationId xmlns:p14="http://schemas.microsoft.com/office/powerpoint/2010/main" val="3069289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in the way molecular and ionic substances dissolve?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bonds within a molecular solute stay together when dissolved, the solvent only surrounds the molecule instead of separating its atoms. A solvent separates an ionic solute into its component ions when an ionic substance dissolves.</a:t>
            </a:r>
          </a:p>
        </p:txBody>
      </p:sp>
    </p:spTree>
    <p:extLst>
      <p:ext uri="{BB962C8B-B14F-4D97-AF65-F5344CB8AC3E}">
        <p14:creationId xmlns:p14="http://schemas.microsoft.com/office/powerpoint/2010/main" val="1465352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conductivity different for NaCl and MgCl</a:t>
            </a:r>
            <a:r>
              <a:rPr lang="en-US" baseline="-25000" dirty="0"/>
              <a:t>2</a:t>
            </a:r>
            <a:r>
              <a:rPr lang="en-US" dirty="0"/>
              <a:t> solutions? </a:t>
            </a:r>
          </a:p>
        </p:txBody>
      </p:sp>
    </p:spTree>
    <p:extLst>
      <p:ext uri="{BB962C8B-B14F-4D97-AF65-F5344CB8AC3E}">
        <p14:creationId xmlns:p14="http://schemas.microsoft.com/office/powerpoint/2010/main" val="1118812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conductivity different for NaCl and MgCl</a:t>
            </a:r>
            <a:r>
              <a:rPr lang="en-US" baseline="-25000" dirty="0"/>
              <a:t>2</a:t>
            </a:r>
            <a:r>
              <a:rPr lang="en-US" dirty="0"/>
              <a:t> solutions?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NaCl dissociates into 2 moles of ions in solution while MgCl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 dissociates into 3 moles of ions, so you would expect MgCl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 to have greater conductivity.</a:t>
            </a:r>
          </a:p>
        </p:txBody>
      </p:sp>
    </p:spTree>
    <p:extLst>
      <p:ext uri="{BB962C8B-B14F-4D97-AF65-F5344CB8AC3E}">
        <p14:creationId xmlns:p14="http://schemas.microsoft.com/office/powerpoint/2010/main" val="312584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937755" cy="1188720"/>
          </a:xfrm>
        </p:spPr>
        <p:txBody>
          <a:bodyPr/>
          <a:lstStyle/>
          <a:p>
            <a:r>
              <a:rPr lang="en-US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8008"/>
            <a:ext cx="7086600" cy="3101983"/>
          </a:xfrm>
        </p:spPr>
        <p:txBody>
          <a:bodyPr>
            <a:normAutofit/>
          </a:bodyPr>
          <a:lstStyle/>
          <a:p>
            <a:r>
              <a:rPr lang="en-US" sz="2000" dirty="0"/>
              <a:t>What are the parts of a solution? </a:t>
            </a:r>
          </a:p>
          <a:p>
            <a:r>
              <a:rPr lang="en-US" sz="2000" dirty="0"/>
              <a:t>What does “like dissolves like” mean?</a:t>
            </a:r>
          </a:p>
          <a:p>
            <a:r>
              <a:rPr lang="en-US" sz="2000" dirty="0"/>
              <a:t>What is the difference in the way molecular and ionic substances dissolve? </a:t>
            </a:r>
          </a:p>
          <a:p>
            <a:r>
              <a:rPr lang="en-US" sz="2000" dirty="0"/>
              <a:t>How is conductivity different for NaCl and MgCl</a:t>
            </a:r>
            <a:r>
              <a:rPr lang="en-US" sz="2000" baseline="-25000" dirty="0"/>
              <a:t>2</a:t>
            </a:r>
            <a:r>
              <a:rPr lang="en-US" sz="2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348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0A69329-923E-D14F-8090-87DD25A01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Solutions</a:t>
            </a:r>
            <a:endParaRPr lang="en-US" sz="3200" i="1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AB88D87-6B4E-C642-82C1-93B5426072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8800"/>
            <a:ext cx="6781800" cy="426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Why does a raw egg swell or shrink when placed in different solutions?</a:t>
            </a:r>
          </a:p>
        </p:txBody>
      </p:sp>
      <p:pic>
        <p:nvPicPr>
          <p:cNvPr id="4108" name="14Z01AN1.avi">
            <a:hlinkClick r:id="" action="ppaction://media"/>
            <a:extLst>
              <a:ext uri="{FF2B5EF4-FFF2-40B4-BE49-F238E27FC236}">
                <a16:creationId xmlns:a16="http://schemas.microsoft.com/office/drawing/2014/main" id="{BDC6C0CE-5B34-A84F-A3A9-85AE0F1C57BC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3276600"/>
            <a:ext cx="6934200" cy="30813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886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10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FDADB2-3D93-554C-BDD0-F14680CBF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is a solution?</a:t>
            </a:r>
            <a:endParaRPr lang="en-US" sz="4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E9BC00D-979C-3C49-93F7-A1245DD5B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4191000" cy="4876800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solution is a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_______________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mixture of 2 or more substances in a single phase. 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 constituent is usually regarded as the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SOLVENT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 the others as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SOLUTES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A4584A05-FC9E-744C-83E7-347DA74E8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2309813" cy="5334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685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A25006-F792-4543-8673-86D501007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144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Parts of a Solution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8E3649E-AB1D-3640-9B5A-6499362948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3200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SOLUTE</a:t>
            </a:r>
            <a:r>
              <a:rPr lang="en-US" altLang="en-US" sz="2800" dirty="0"/>
              <a:t> – the part of a solution that is being dissolved (usually the lesser amount)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SOLVENT</a:t>
            </a:r>
            <a:r>
              <a:rPr lang="en-US" altLang="en-US" sz="2800" dirty="0"/>
              <a:t> – the part of a solution that dissolves the solute (usually the greater amount)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Solute + Solvent = Solution</a:t>
            </a:r>
          </a:p>
        </p:txBody>
      </p:sp>
      <p:graphicFrame>
        <p:nvGraphicFramePr>
          <p:cNvPr id="76848" name="Group 48">
            <a:extLst>
              <a:ext uri="{FF2B5EF4-FFF2-40B4-BE49-F238E27FC236}">
                <a16:creationId xmlns:a16="http://schemas.microsoft.com/office/drawing/2014/main" id="{F8CBBDF8-521C-324E-87D6-A1DF07A38A2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8919953"/>
              </p:ext>
            </p:extLst>
          </p:nvPr>
        </p:nvGraphicFramePr>
        <p:xfrm>
          <a:off x="3200400" y="1371600"/>
          <a:ext cx="5715000" cy="4856165"/>
        </p:xfrm>
        <a:graphic>
          <a:graphicData uri="http://schemas.openxmlformats.org/drawingml/2006/table">
            <a:tbl>
              <a:tblPr/>
              <a:tblGrid>
                <a:gridCol w="1179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4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9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44"/>
            <a:ext cx="8229600" cy="1143000"/>
          </a:xfrm>
        </p:spPr>
        <p:txBody>
          <a:bodyPr/>
          <a:lstStyle/>
          <a:p>
            <a:r>
              <a:rPr lang="en-US" dirty="0"/>
              <a:t>Solutes and solvents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00400"/>
          </a:xfrm>
        </p:spPr>
        <p:txBody>
          <a:bodyPr/>
          <a:lstStyle/>
          <a:p>
            <a:r>
              <a:rPr lang="en-US" dirty="0"/>
              <a:t> The </a:t>
            </a:r>
            <a:r>
              <a:rPr lang="en-US" b="1" dirty="0"/>
              <a:t>solvent</a:t>
            </a:r>
            <a:r>
              <a:rPr lang="en-US" dirty="0"/>
              <a:t> is the substance that makes up the majority of the solution. As shown below, the copper(II) sulfate solution uses water as the solvent. </a:t>
            </a:r>
          </a:p>
          <a:p>
            <a:r>
              <a:rPr lang="en-US" dirty="0"/>
              <a:t>The </a:t>
            </a:r>
            <a:r>
              <a:rPr lang="en-US" b="1" dirty="0"/>
              <a:t>solute</a:t>
            </a:r>
            <a:r>
              <a:rPr lang="en-US" dirty="0"/>
              <a:t>, copper(II) sulfate, is the </a:t>
            </a:r>
            <a:r>
              <a:rPr lang="en-US" i="1" dirty="0"/>
              <a:t>dissolved</a:t>
            </a:r>
            <a:r>
              <a:rPr lang="en-US" dirty="0"/>
              <a:t> substance in the solution. </a:t>
            </a:r>
          </a:p>
        </p:txBody>
      </p:sp>
      <p:pic>
        <p:nvPicPr>
          <p:cNvPr id="4" name="Picture 2" descr="Copper(II) sulfate. ">
            <a:extLst>
              <a:ext uri="{FF2B5EF4-FFF2-40B4-BE49-F238E27FC236}">
                <a16:creationId xmlns:a16="http://schemas.microsoft.com/office/drawing/2014/main" id="{FC7D6BD3-DE43-4ED4-A206-C745C68D9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294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opper(II) sulfate. ">
            <a:extLst>
              <a:ext uri="{FF2B5EF4-FFF2-40B4-BE49-F238E27FC236}">
                <a16:creationId xmlns:a16="http://schemas.microsoft.com/office/drawing/2014/main" id="{E5A8CF2E-C34C-5848-85D8-B10A99613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72294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34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3A828263-B68E-7548-BA7E-F901188AB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610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Consider the solution process taking place in three distinct steps:</a:t>
            </a:r>
          </a:p>
          <a:p>
            <a:r>
              <a:rPr lang="en-US" altLang="en-US" sz="3200"/>
              <a:t>1. separation of solvent molecules</a:t>
            </a:r>
          </a:p>
          <a:p>
            <a:r>
              <a:rPr lang="en-US" altLang="en-US" sz="3200"/>
              <a:t>2. separation of solute molecules</a:t>
            </a:r>
          </a:p>
          <a:p>
            <a:r>
              <a:rPr lang="en-US" altLang="en-US" sz="3200"/>
              <a:t>3. mixing of solvent and solute molecules</a:t>
            </a:r>
          </a:p>
          <a:p>
            <a:r>
              <a:rPr lang="en-US" altLang="en-US" sz="3200"/>
              <a:t>     or </a:t>
            </a:r>
            <a:r>
              <a:rPr lang="en-US" altLang="en-US" sz="3200">
                <a:solidFill>
                  <a:srgbClr val="FF0000"/>
                </a:solidFill>
              </a:rPr>
              <a:t>rate of solvation</a:t>
            </a:r>
          </a:p>
        </p:txBody>
      </p:sp>
      <p:sp>
        <p:nvSpPr>
          <p:cNvPr id="9219" name="TextBox 5">
            <a:extLst>
              <a:ext uri="{FF2B5EF4-FFF2-40B4-BE49-F238E27FC236}">
                <a16:creationId xmlns:a16="http://schemas.microsoft.com/office/drawing/2014/main" id="{64ABDAE1-F18B-634B-B53D-5073564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9600"/>
            <a:ext cx="777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Comic Sans MS" panose="030F0902030302020204" pitchFamily="66" charset="0"/>
              </a:rPr>
              <a:t>Processes involve in Solution</a:t>
            </a:r>
          </a:p>
        </p:txBody>
      </p:sp>
    </p:spTree>
    <p:extLst>
      <p:ext uri="{BB962C8B-B14F-4D97-AF65-F5344CB8AC3E}">
        <p14:creationId xmlns:p14="http://schemas.microsoft.com/office/powerpoint/2010/main" val="115133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1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Solution separation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3177382"/>
          </a:xfrm>
        </p:spPr>
        <p:txBody>
          <a:bodyPr>
            <a:normAutofit/>
          </a:bodyPr>
          <a:lstStyle/>
          <a:p>
            <a:r>
              <a:rPr lang="en-US" b="1" dirty="0"/>
              <a:t>Osmosis</a:t>
            </a:r>
            <a:r>
              <a:rPr lang="en-US" dirty="0"/>
              <a:t> is the tendency of a solution to evenly distribute solutes within the solvent, where the solvent will move to areas of high solute concentration.</a:t>
            </a:r>
          </a:p>
          <a:p>
            <a:r>
              <a:rPr lang="en-US" b="1" dirty="0"/>
              <a:t>Reverse osmosis</a:t>
            </a:r>
            <a:r>
              <a:rPr lang="en-US" dirty="0"/>
              <a:t> is a method used to purify water by using pressure to force water through a semipermeable membrane towards </a:t>
            </a:r>
            <a:r>
              <a:rPr lang="en-US" i="1" dirty="0"/>
              <a:t>lower</a:t>
            </a:r>
            <a:r>
              <a:rPr lang="en-US" dirty="0"/>
              <a:t> solute concentration.</a:t>
            </a:r>
          </a:p>
        </p:txBody>
      </p:sp>
      <p:pic>
        <p:nvPicPr>
          <p:cNvPr id="2052" name="Picture 4" descr="Reverse osmosis">
            <a:extLst>
              <a:ext uri="{FF2B5EF4-FFF2-40B4-BE49-F238E27FC236}">
                <a16:creationId xmlns:a16="http://schemas.microsoft.com/office/drawing/2014/main" id="{05720D87-EF8A-4D4E-BFDC-8D7E41CF4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28540"/>
            <a:ext cx="4124740" cy="271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3026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1068</Words>
  <Application>Microsoft Macintosh PowerPoint</Application>
  <PresentationFormat>On-screen Show (4:3)</PresentationFormat>
  <Paragraphs>123</Paragraphs>
  <Slides>28</Slides>
  <Notes>5</Notes>
  <HiddenSlides>0</HiddenSlides>
  <MMClips>3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66 Helvetica MediumItalic</vt:lpstr>
      <vt:lpstr>Arial</vt:lpstr>
      <vt:lpstr>Calibri</vt:lpstr>
      <vt:lpstr>Comic Sans MS</vt:lpstr>
      <vt:lpstr>Gill Sans MT</vt:lpstr>
      <vt:lpstr>Tahoma</vt:lpstr>
      <vt:lpstr>Times</vt:lpstr>
      <vt:lpstr>Verdana</vt:lpstr>
      <vt:lpstr>Wingdings</vt:lpstr>
      <vt:lpstr>Parcel</vt:lpstr>
      <vt:lpstr>PowerPoint Presentation</vt:lpstr>
      <vt:lpstr>Chapter 12 Section 1:  Types of Mixtures </vt:lpstr>
      <vt:lpstr>Essential questions</vt:lpstr>
      <vt:lpstr>Solutions</vt:lpstr>
      <vt:lpstr>What is a solution?</vt:lpstr>
      <vt:lpstr>Parts of a Solution</vt:lpstr>
      <vt:lpstr>Solutes and solvents</vt:lpstr>
      <vt:lpstr>PowerPoint Presentation</vt:lpstr>
      <vt:lpstr>Solution separation techniques</vt:lpstr>
      <vt:lpstr>Solution separation techniques</vt:lpstr>
      <vt:lpstr>The dissolving process</vt:lpstr>
      <vt:lpstr>Solvation</vt:lpstr>
      <vt:lpstr>PowerPoint Presentation</vt:lpstr>
      <vt:lpstr>Like dissolves like</vt:lpstr>
      <vt:lpstr>Solids and gases in solutions</vt:lpstr>
      <vt:lpstr>Electrolyte solutions</vt:lpstr>
      <vt:lpstr>IONIC COMPOUNDS Compounds in Aqueous Solution</vt:lpstr>
      <vt:lpstr>Aqueous Solutions</vt:lpstr>
      <vt:lpstr>PowerPoint Presentation</vt:lpstr>
      <vt:lpstr>Electrolytes in the Body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Stover</dc:creator>
  <cp:lastModifiedBy>Michelle Stover</cp:lastModifiedBy>
  <cp:revision>2</cp:revision>
  <dcterms:created xsi:type="dcterms:W3CDTF">2020-05-18T21:09:57Z</dcterms:created>
  <dcterms:modified xsi:type="dcterms:W3CDTF">2020-07-23T21:35:45Z</dcterms:modified>
</cp:coreProperties>
</file>