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72" r:id="rId2"/>
    <p:sldId id="303" r:id="rId3"/>
    <p:sldId id="311" r:id="rId4"/>
    <p:sldId id="279" r:id="rId5"/>
    <p:sldId id="281" r:id="rId6"/>
    <p:sldId id="316" r:id="rId7"/>
    <p:sldId id="317" r:id="rId8"/>
    <p:sldId id="305" r:id="rId9"/>
    <p:sldId id="286" r:id="rId10"/>
    <p:sldId id="268" r:id="rId11"/>
    <p:sldId id="269" r:id="rId12"/>
    <p:sldId id="273" r:id="rId13"/>
    <p:sldId id="315" r:id="rId14"/>
    <p:sldId id="287" r:id="rId15"/>
    <p:sldId id="285" r:id="rId16"/>
    <p:sldId id="356" r:id="rId17"/>
    <p:sldId id="288" r:id="rId18"/>
    <p:sldId id="289" r:id="rId19"/>
    <p:sldId id="318" r:id="rId20"/>
    <p:sldId id="291" r:id="rId21"/>
    <p:sldId id="319" r:id="rId22"/>
    <p:sldId id="293" r:id="rId23"/>
    <p:sldId id="306" r:id="rId24"/>
    <p:sldId id="335" r:id="rId25"/>
    <p:sldId id="334" r:id="rId26"/>
    <p:sldId id="336" r:id="rId27"/>
    <p:sldId id="333" r:id="rId28"/>
    <p:sldId id="34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0488" autoAdjust="0"/>
  </p:normalViewPr>
  <p:slideViewPr>
    <p:cSldViewPr showGuides="1"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A2C3F-A682-41DB-A853-5B25D18040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D4BE8-DA1F-47F3-AD43-4703172256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88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B020C-EE78-428C-BFF6-F0EB653543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73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4BE8-DA1F-47F3-AD43-4703172256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5ED41AA-C5FC-7642-998E-107A0FA5C1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D3C5319-C117-6848-892C-E41A17F1DF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830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23081F2-13F4-6D4C-8DFE-FBB3C3E67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201BBA8-E080-EA46-91F5-5350DBC821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942436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AA2DE85-88A6-1144-95CD-2761A83B1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BADA8EF-8DC9-1C49-A752-4E61BC8D86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408496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D4BE8-DA1F-47F3-AD43-4703172256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6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7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8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0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28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8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5385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3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0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2C00DBA-FA64-4CA3-98E5-98F832FB27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9154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400" y="41910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             T = Take Notes</a:t>
            </a:r>
          </a:p>
          <a:p>
            <a:r>
              <a:rPr lang="en-US" sz="2400" b="1" dirty="0"/>
              <a:t>                              I = Interact with your notes</a:t>
            </a:r>
          </a:p>
          <a:p>
            <a:r>
              <a:rPr lang="en-US" sz="2400" b="1" dirty="0"/>
              <a:t>                              P = Practice with plenty of repetition</a:t>
            </a:r>
          </a:p>
          <a:p>
            <a:r>
              <a:rPr lang="en-US" sz="2400" b="1" dirty="0"/>
              <a:t>                              S = Self-test</a:t>
            </a:r>
          </a:p>
        </p:txBody>
      </p:sp>
    </p:spTree>
    <p:extLst>
      <p:ext uri="{BB962C8B-B14F-4D97-AF65-F5344CB8AC3E}">
        <p14:creationId xmlns:p14="http://schemas.microsoft.com/office/powerpoint/2010/main" val="3139473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CDC7275-7280-4B4B-B070-F0A118E77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Other Concentration Units</a:t>
            </a:r>
            <a:endParaRPr lang="en-US" sz="32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E9D2C91B-9015-7E44-AED4-26798B882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648200"/>
            <a:ext cx="42672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grams solute       x 100  </a:t>
            </a:r>
          </a:p>
          <a:p>
            <a:pPr>
              <a:defRPr/>
            </a:pP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grams solution</a:t>
            </a:r>
            <a:endParaRPr lang="en-US" sz="2800" b="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"/>
            </a:endParaRPr>
          </a:p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7C5A7A29-9AEE-B444-89E3-8CFF68A89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447800"/>
            <a:ext cx="2846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MOLALITY, m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4E83FE99-8E53-F140-BF44-40F7C4D9B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800600"/>
            <a:ext cx="2330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% by mass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=</a:t>
            </a:r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B7572EAC-D8F4-0747-8DE5-D0AB8C2AF1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5181600"/>
            <a:ext cx="289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CABB4247-CF68-0649-8554-46E9C40EC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41830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 percent of solute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</p:txBody>
      </p:sp>
      <p:grpSp>
        <p:nvGrpSpPr>
          <p:cNvPr id="22540" name="Group 12">
            <a:extLst>
              <a:ext uri="{FF2B5EF4-FFF2-40B4-BE49-F238E27FC236}">
                <a16:creationId xmlns:a16="http://schemas.microsoft.com/office/drawing/2014/main" id="{B0A1138D-ECAB-3E40-8C20-34701CD621D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00200" y="2209800"/>
            <a:ext cx="6389688" cy="946150"/>
            <a:chOff x="1008" y="1402"/>
            <a:chExt cx="3554" cy="596"/>
          </a:xfrm>
        </p:grpSpPr>
        <p:sp>
          <p:nvSpPr>
            <p:cNvPr id="25609" name="AutoShape 11">
              <a:extLst>
                <a:ext uri="{FF2B5EF4-FFF2-40B4-BE49-F238E27FC236}">
                  <a16:creationId xmlns:a16="http://schemas.microsoft.com/office/drawing/2014/main" id="{FADBE339-D39B-BE4A-A07E-0C7455BA573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08" y="1440"/>
              <a:ext cx="3554" cy="558"/>
            </a:xfrm>
            <a:prstGeom prst="rect">
              <a:avLst/>
            </a:prstGeom>
            <a:solidFill>
              <a:srgbClr val="C1CEFF"/>
            </a:solidFill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Rectangle 13">
              <a:extLst>
                <a:ext uri="{FF2B5EF4-FFF2-40B4-BE49-F238E27FC236}">
                  <a16:creationId xmlns:a16="http://schemas.microsoft.com/office/drawing/2014/main" id="{9902350F-969D-6645-93EA-0315B084E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544"/>
              <a:ext cx="124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rgbClr val="000000"/>
                  </a:solidFill>
                  <a:latin typeface="Helvetica" pitchFamily="2" charset="0"/>
                </a:rPr>
                <a:t>m of solution</a:t>
              </a:r>
              <a:endParaRPr lang="en-US" altLang="en-US"/>
            </a:p>
          </p:txBody>
        </p:sp>
        <p:sp>
          <p:nvSpPr>
            <p:cNvPr id="25611" name="Rectangle 14">
              <a:extLst>
                <a:ext uri="{FF2B5EF4-FFF2-40B4-BE49-F238E27FC236}">
                  <a16:creationId xmlns:a16="http://schemas.microsoft.com/office/drawing/2014/main" id="{B4CB85A8-4847-5343-BF7C-C2A3660BC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1544"/>
              <a:ext cx="11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rgbClr val="000000"/>
                  </a:solidFill>
                  <a:latin typeface="Helvetica" pitchFamily="2" charset="0"/>
                </a:rPr>
                <a:t>=</a:t>
              </a:r>
              <a:endParaRPr lang="en-US" altLang="en-US"/>
            </a:p>
          </p:txBody>
        </p:sp>
        <p:sp>
          <p:nvSpPr>
            <p:cNvPr id="25612" name="Rectangle 15">
              <a:extLst>
                <a:ext uri="{FF2B5EF4-FFF2-40B4-BE49-F238E27FC236}">
                  <a16:creationId xmlns:a16="http://schemas.microsoft.com/office/drawing/2014/main" id="{97C19C39-69F9-3041-A7FD-E68976D42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3" y="1544"/>
              <a:ext cx="5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rgbClr val="000000"/>
                  </a:solidFill>
                  <a:latin typeface="Helvetica" pitchFamily="2" charset="0"/>
                </a:rPr>
                <a:t> </a:t>
              </a:r>
              <a:endParaRPr lang="en-US" altLang="en-US"/>
            </a:p>
          </p:txBody>
        </p:sp>
        <p:sp>
          <p:nvSpPr>
            <p:cNvPr id="25613" name="Rectangle 16">
              <a:extLst>
                <a:ext uri="{FF2B5EF4-FFF2-40B4-BE49-F238E27FC236}">
                  <a16:creationId xmlns:a16="http://schemas.microsoft.com/office/drawing/2014/main" id="{4247C180-D7E6-3949-93C7-7BF6F7766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1" y="1402"/>
              <a:ext cx="99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rgbClr val="000000"/>
                  </a:solidFill>
                  <a:latin typeface="Helvetica" pitchFamily="2" charset="0"/>
                </a:rPr>
                <a:t>mol solute</a:t>
              </a:r>
              <a:endParaRPr lang="en-US" altLang="en-US"/>
            </a:p>
          </p:txBody>
        </p:sp>
        <p:sp>
          <p:nvSpPr>
            <p:cNvPr id="25614" name="Rectangle 17">
              <a:extLst>
                <a:ext uri="{FF2B5EF4-FFF2-40B4-BE49-F238E27FC236}">
                  <a16:creationId xmlns:a16="http://schemas.microsoft.com/office/drawing/2014/main" id="{050E67FA-BEDC-814D-B4EF-4475AA6B8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9" y="1714"/>
              <a:ext cx="168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800">
                  <a:solidFill>
                    <a:srgbClr val="000000"/>
                  </a:solidFill>
                  <a:latin typeface="Helvetica" pitchFamily="2" charset="0"/>
                </a:rPr>
                <a:t>kilograms solvent</a:t>
              </a:r>
              <a:endParaRPr lang="en-US" altLang="en-US"/>
            </a:p>
          </p:txBody>
        </p:sp>
        <p:sp>
          <p:nvSpPr>
            <p:cNvPr id="25615" name="Line 18">
              <a:extLst>
                <a:ext uri="{FF2B5EF4-FFF2-40B4-BE49-F238E27FC236}">
                  <a16:creationId xmlns:a16="http://schemas.microsoft.com/office/drawing/2014/main" id="{412DCE3C-9051-DA4E-ACFC-27759D346C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89" y="1695"/>
              <a:ext cx="194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9567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utoUpdateAnimBg="0"/>
      <p:bldP spid="22535" grpId="0" autoUpdateAnimBg="0"/>
      <p:bldP spid="22536" grpId="0"/>
      <p:bldP spid="225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7231B5D-0FB6-F546-B4D1-736FDE2F5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Concentrations</a:t>
            </a:r>
            <a:endParaRPr lang="en-US" sz="4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37F9B87-D7B7-0B48-9FAF-12BFE7AF6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001000" cy="1676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folHlink"/>
                  </a:outerShdw>
                </a:effectLst>
              </a14:hiddenEffects>
            </a:ext>
          </a:extLst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Dissolve 62.1 g (1.00 mol) of ethylene glycol in 250. g of H</a:t>
            </a:r>
            <a:r>
              <a:rPr lang="en-US" sz="2800" baseline="-25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O. Calculate molality and % by mass of ethylene glycol.</a:t>
            </a:r>
          </a:p>
          <a:p>
            <a:pPr>
              <a:lnSpc>
                <a:spcPct val="100000"/>
              </a:lnSpc>
              <a:buFontTx/>
              <a:buNone/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lnSpc>
                <a:spcPct val="100000"/>
              </a:lnSpc>
              <a:buFontTx/>
              <a:buNone/>
              <a:defRPr/>
            </a:pP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24AA25CD-62DD-474A-94D0-4408F9E6813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2692400"/>
            <a:ext cx="4826000" cy="34671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980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18289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AF029ED-7F7D-BA41-8B3F-A8717C30A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2390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Calculating Concentrations</a:t>
            </a:r>
            <a:endParaRPr lang="en-US" sz="40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B671AA9-59C7-F14C-82FF-220138D3F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54238"/>
            <a:ext cx="7772400" cy="609600"/>
          </a:xfrm>
          <a:effectLst>
            <a:outerShdw dist="53882" dir="2700000" algn="ctr" rotWithShape="0">
              <a:schemeClr val="folHlink"/>
            </a:outerShdw>
          </a:effectLst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Calculate molality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20000"/>
              </a:lnSpc>
              <a:buFontTx/>
              <a:buNone/>
              <a:defRPr/>
            </a:pP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20000"/>
              </a:lnSpc>
              <a:buFontTx/>
              <a:buNone/>
              <a:defRPr/>
            </a:pP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20000"/>
              </a:lnSpc>
              <a:defRPr/>
            </a:pP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BC1C576F-42BC-6D4A-B8DF-9C87F3D05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1066800"/>
            <a:ext cx="7937500" cy="965200"/>
          </a:xfrm>
          <a:prstGeom prst="rect">
            <a:avLst/>
          </a:prstGeom>
          <a:solidFill>
            <a:srgbClr val="FFC5C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Dissolve 62.1 g (1.00 mol) of ethylene glycol in 250. g of H</a:t>
            </a:r>
            <a:r>
              <a:rPr lang="en-US" sz="2400" baseline="-25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O. Calculate m &amp; % of ethylene glycol (by mass).</a:t>
            </a:r>
          </a:p>
        </p:txBody>
      </p:sp>
      <p:graphicFrame>
        <p:nvGraphicFramePr>
          <p:cNvPr id="32773" name="Object 5">
            <a:extLst>
              <a:ext uri="{FF2B5EF4-FFF2-40B4-BE49-F238E27FC236}">
                <a16:creationId xmlns:a16="http://schemas.microsoft.com/office/drawing/2014/main" id="{D9531479-D8BF-C147-9630-0895F864F04A}"/>
              </a:ext>
            </a:extLst>
          </p:cNvPr>
          <p:cNvGraphicFramePr>
            <a:graphicFrameLocks/>
          </p:cNvGraphicFramePr>
          <p:nvPr/>
        </p:nvGraphicFramePr>
        <p:xfrm>
          <a:off x="482600" y="2846388"/>
          <a:ext cx="81407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4889500" imgH="546100" progId="Equation.2">
                  <p:embed/>
                </p:oleObj>
              </mc:Choice>
              <mc:Fallback>
                <p:oleObj name="Equation" r:id="rId4" imgW="4889500" imgH="546100" progId="Equation.2">
                  <p:embed/>
                  <p:pic>
                    <p:nvPicPr>
                      <p:cNvPr id="32773" name="Object 5">
                        <a:extLst>
                          <a:ext uri="{FF2B5EF4-FFF2-40B4-BE49-F238E27FC236}">
                            <a16:creationId xmlns:a16="http://schemas.microsoft.com/office/drawing/2014/main" id="{D9531479-D8BF-C147-9630-0895F864F04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846388"/>
                        <a:ext cx="8140700" cy="901700"/>
                      </a:xfrm>
                      <a:prstGeom prst="rect">
                        <a:avLst/>
                      </a:prstGeom>
                      <a:solidFill>
                        <a:srgbClr val="FCFEB9"/>
                      </a:solidFill>
                      <a:ln>
                        <a:noFill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>
            <a:extLst>
              <a:ext uri="{FF2B5EF4-FFF2-40B4-BE49-F238E27FC236}">
                <a16:creationId xmlns:a16="http://schemas.microsoft.com/office/drawing/2014/main" id="{9238E1C2-CCCC-FA4C-BDBC-415A69E4185B}"/>
              </a:ext>
            </a:extLst>
          </p:cNvPr>
          <p:cNvGraphicFramePr>
            <a:graphicFrameLocks/>
          </p:cNvGraphicFramePr>
          <p:nvPr/>
        </p:nvGraphicFramePr>
        <p:xfrm>
          <a:off x="528638" y="4600575"/>
          <a:ext cx="77438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6" imgW="4648200" imgH="533400" progId="Equation.2">
                  <p:embed/>
                </p:oleObj>
              </mc:Choice>
              <mc:Fallback>
                <p:oleObj name="Equation" r:id="rId6" imgW="4648200" imgH="533400" progId="Equation.2">
                  <p:embed/>
                  <p:pic>
                    <p:nvPicPr>
                      <p:cNvPr id="32774" name="Object 6">
                        <a:extLst>
                          <a:ext uri="{FF2B5EF4-FFF2-40B4-BE49-F238E27FC236}">
                            <a16:creationId xmlns:a16="http://schemas.microsoft.com/office/drawing/2014/main" id="{9238E1C2-CCCC-FA4C-BDBC-415A69E4185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4600575"/>
                        <a:ext cx="7743825" cy="885825"/>
                      </a:xfrm>
                      <a:prstGeom prst="rect">
                        <a:avLst/>
                      </a:prstGeom>
                      <a:solidFill>
                        <a:srgbClr val="FFC5CF"/>
                      </a:solidFill>
                      <a:ln>
                        <a:noFill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7">
            <a:extLst>
              <a:ext uri="{FF2B5EF4-FFF2-40B4-BE49-F238E27FC236}">
                <a16:creationId xmlns:a16="http://schemas.microsoft.com/office/drawing/2014/main" id="{6408DA61-639C-3049-A67D-807BD207D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3825875"/>
            <a:ext cx="340836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Calculate weight %</a:t>
            </a:r>
          </a:p>
        </p:txBody>
      </p:sp>
    </p:spTree>
    <p:extLst>
      <p:ext uri="{BB962C8B-B14F-4D97-AF65-F5344CB8AC3E}">
        <p14:creationId xmlns:p14="http://schemas.microsoft.com/office/powerpoint/2010/main" val="11344853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4522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918599"/>
              </p:ext>
            </p:extLst>
          </p:nvPr>
        </p:nvGraphicFramePr>
        <p:xfrm>
          <a:off x="0" y="894522"/>
          <a:ext cx="9144000" cy="954156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415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dissolve 5.0 g of salt in 30.0 g of water, what is the mass percent concentration of salt in the solution?</a:t>
                      </a:r>
                      <a:endParaRPr lang="en-US" sz="36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39707"/>
              </p:ext>
            </p:extLst>
          </p:nvPr>
        </p:nvGraphicFramePr>
        <p:xfrm>
          <a:off x="8021" y="1905000"/>
          <a:ext cx="9135978" cy="4953000"/>
        </p:xfrm>
        <a:graphic>
          <a:graphicData uri="http://schemas.openxmlformats.org/drawingml/2006/table">
            <a:tbl>
              <a:tblPr/>
              <a:tblGrid>
                <a:gridCol w="1896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8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16598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  <a:latin typeface="+mn-lt"/>
                        </a:rPr>
                        <a:t>Relationships</a:t>
                      </a:r>
                    </a:p>
                  </a:txBody>
                  <a:tcPr marL="9332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= </a:t>
                      </a:r>
                      <a:r>
                        <a:rPr lang="fr-FR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solute</a:t>
                      </a:r>
                      <a:r>
                        <a:rPr lang="fr-F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solvent; </a:t>
                      </a:r>
                    </a:p>
                    <a:p>
                      <a:pPr algn="l"/>
                      <a:r>
                        <a:rPr lang="fr-F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concentration = (</a:t>
                      </a:r>
                      <a:r>
                        <a:rPr lang="fr-FR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solute</a:t>
                      </a:r>
                      <a:r>
                        <a:rPr lang="fr-FR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/solution) x 100</a:t>
                      </a:r>
                      <a:endParaRPr lang="en-US" sz="40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75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  <a:latin typeface="+mn-lt"/>
                        </a:rPr>
                        <a:t>Solve</a:t>
                      </a:r>
                    </a:p>
                  </a:txBody>
                  <a:tcPr marL="9332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% mass equation needs the mass of 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 solution is made of a solvent and its solutes: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Solution = Solvent + Solute(s)</a:t>
                      </a:r>
                    </a:p>
                    <a:p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solution totals 35.0 g. Now solve for % mass: </a:t>
                      </a:r>
                      <a:endParaRPr lang="en-US" sz="32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727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  <a:latin typeface="+mn-lt"/>
                        </a:rPr>
                        <a:t>Answer</a:t>
                      </a:r>
                    </a:p>
                  </a:txBody>
                  <a:tcPr marL="9332" marR="4860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sugar solution concentration is 14%.</a:t>
                      </a:r>
                      <a:endParaRPr lang="en-US" sz="36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4876800"/>
            <a:ext cx="6896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9679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390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893088"/>
              </p:ext>
            </p:extLst>
          </p:nvPr>
        </p:nvGraphicFramePr>
        <p:xfrm>
          <a:off x="0" y="914400"/>
          <a:ext cx="9144000" cy="118872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fluid in an intravenous (IV) bag contains a 0.90% NaCl solution. If you need to supply 5.0 kg of solution for a hospital, what mass of NaCl do you need?</a:t>
                      </a:r>
                      <a:endParaRPr lang="en-US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57907"/>
              </p:ext>
            </p:extLst>
          </p:nvPr>
        </p:nvGraphicFramePr>
        <p:xfrm>
          <a:off x="0" y="3135630"/>
          <a:ext cx="9144000" cy="3710969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712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Given</a:t>
                      </a:r>
                    </a:p>
                  </a:txBody>
                  <a:tcPr marL="9332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 kg of IV solution, solute concentration of 0.90%</a:t>
                      </a:r>
                      <a:endParaRPr lang="en-US" sz="2400" dirty="0"/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258">
                <a:tc>
                  <a:txBody>
                    <a:bodyPr/>
                    <a:lstStyle/>
                    <a:p>
                      <a:pPr algn="r"/>
                      <a:r>
                        <a:rPr lang="en-US" sz="2400" kern="1200" dirty="0">
                          <a:solidFill>
                            <a:srgbClr val="E37C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Rearrange the % concentration by mass formula as shown above.</a:t>
                      </a:r>
                      <a:endParaRPr lang="en-US" sz="2400" dirty="0"/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Solve</a:t>
                      </a:r>
                    </a:p>
                  </a:txBody>
                  <a:tcPr marL="9332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2999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Answer</a:t>
                      </a:r>
                    </a:p>
                  </a:txBody>
                  <a:tcPr marL="9332" marR="4860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would need 45 g </a:t>
                      </a: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NaCl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make 5.0 kg of IV fluid.</a:t>
                      </a:r>
                    </a:p>
                    <a:p>
                      <a:pPr algn="l"/>
                      <a:endParaRPr lang="en-US" sz="2400" dirty="0">
                        <a:effectLst/>
                      </a:endParaRPr>
                    </a:p>
                  </a:txBody>
                  <a:tcPr marL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410" name="Picture 2" descr="Calculating solute mass from solution mass and percent concentration">
            <a:extLst>
              <a:ext uri="{FF2B5EF4-FFF2-40B4-BE49-F238E27FC236}">
                <a16:creationId xmlns:a16="http://schemas.microsoft.com/office/drawing/2014/main" id="{E731F408-A4DA-4981-B5B4-5B5DA84AA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183130"/>
            <a:ext cx="742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1CDF14-E97D-44B2-88B3-2AC4C02318D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4686314"/>
            <a:ext cx="69437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719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33"/>
            <a:ext cx="8229600" cy="1143000"/>
          </a:xfrm>
        </p:spPr>
        <p:txBody>
          <a:bodyPr/>
          <a:lstStyle/>
          <a:p>
            <a:r>
              <a:rPr lang="en-US" dirty="0"/>
              <a:t>Working with very dilute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/>
              <a:t>Parts per million (ppm) and parts per billion (ppb) are used to describe small concentrations of solutes.</a:t>
            </a:r>
          </a:p>
          <a:p>
            <a:r>
              <a:rPr lang="en-US" dirty="0"/>
              <a:t>Water quality scientists monitor substances at these small concentrations that impact the safety of drinking water.</a:t>
            </a:r>
          </a:p>
        </p:txBody>
      </p:sp>
      <p:pic>
        <p:nvPicPr>
          <p:cNvPr id="18434" name="Picture 2" descr="Equations for solutions with small concentrations">
            <a:extLst>
              <a:ext uri="{FF2B5EF4-FFF2-40B4-BE49-F238E27FC236}">
                <a16:creationId xmlns:a16="http://schemas.microsoft.com/office/drawing/2014/main" id="{1212DA22-B6FC-4789-A5A5-51A5396A3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70651"/>
            <a:ext cx="8087066" cy="200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725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3C4DD682-9093-284A-98B4-592BF466E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890588"/>
            <a:ext cx="86868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Parts per Million (ppm) solute=     mass of solute      x 10</a:t>
            </a:r>
            <a:r>
              <a:rPr lang="en-US" altLang="en-US" sz="2400" baseline="30000"/>
              <a:t>6</a:t>
            </a:r>
          </a:p>
          <a:p>
            <a:r>
              <a:rPr lang="en-US" altLang="en-US" sz="2400"/>
              <a:t>                                                    total mass of solution   </a:t>
            </a:r>
          </a:p>
          <a:p>
            <a:endParaRPr lang="en-US" altLang="en-US" sz="2400"/>
          </a:p>
          <a:p>
            <a:r>
              <a:rPr lang="en-US" altLang="en-US" sz="2400"/>
              <a:t>Parts per Billion (ppb) solute =  mass of solute      x 10</a:t>
            </a:r>
            <a:r>
              <a:rPr lang="en-US" altLang="en-US" sz="2400" baseline="30000"/>
              <a:t>9</a:t>
            </a:r>
          </a:p>
          <a:p>
            <a:r>
              <a:rPr lang="en-US" altLang="en-US" sz="2400"/>
              <a:t>                                             total mass of solution</a:t>
            </a:r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Example: A 2.5 g sample of groundwater was found to contain .00054 grams of Zn</a:t>
            </a:r>
            <a:r>
              <a:rPr lang="en-US" altLang="en-US" sz="2400" baseline="30000"/>
              <a:t>2+. </a:t>
            </a:r>
            <a:r>
              <a:rPr lang="en-US" altLang="en-US" sz="2400"/>
              <a:t>What is the concentration of Zn</a:t>
            </a:r>
            <a:r>
              <a:rPr lang="en-US" altLang="en-US" sz="2400" baseline="30000"/>
              <a:t>2+ </a:t>
            </a:r>
            <a:r>
              <a:rPr lang="en-US" altLang="en-US" sz="2400"/>
              <a:t>in parts per million? In parts per billion?</a:t>
            </a:r>
          </a:p>
        </p:txBody>
      </p:sp>
      <p:cxnSp>
        <p:nvCxnSpPr>
          <p:cNvPr id="32771" name="Straight Connector 7">
            <a:extLst>
              <a:ext uri="{FF2B5EF4-FFF2-40B4-BE49-F238E27FC236}">
                <a16:creationId xmlns:a16="http://schemas.microsoft.com/office/drawing/2014/main" id="{CE93DD0E-0A38-9445-A5D0-7CA8AF45C3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05400" y="1295400"/>
            <a:ext cx="2514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772" name="Straight Connector 9">
            <a:extLst>
              <a:ext uri="{FF2B5EF4-FFF2-40B4-BE49-F238E27FC236}">
                <a16:creationId xmlns:a16="http://schemas.microsoft.com/office/drawing/2014/main" id="{A0F94B06-43AA-0C41-960D-4A6809515F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800" y="2438400"/>
            <a:ext cx="3276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42629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228445"/>
              </p:ext>
            </p:extLst>
          </p:nvPr>
        </p:nvGraphicFramePr>
        <p:xfrm>
          <a:off x="19050" y="1042640"/>
          <a:ext cx="9144000" cy="155448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Scientists have determined that a lead concentration in drinking water at or above 15 ppb is unsafe. Analysis of a drinking water sample shows there are 2.10 </a:t>
                      </a: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μg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lead dissolved per 1.50 liters water. Is the water safe to drink?</a:t>
                      </a:r>
                      <a:endParaRPr lang="en-US" sz="24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50473"/>
              </p:ext>
            </p:extLst>
          </p:nvPr>
        </p:nvGraphicFramePr>
        <p:xfrm>
          <a:off x="0" y="2624179"/>
          <a:ext cx="9144000" cy="4233821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420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accent6"/>
                          </a:solidFill>
                        </a:rPr>
                        <a:t>Asked</a:t>
                      </a:r>
                    </a:p>
                    <a:p>
                      <a:pPr algn="r"/>
                      <a:endParaRPr lang="en-US" sz="2400" dirty="0">
                        <a:solidFill>
                          <a:srgbClr val="E37C00"/>
                        </a:solidFill>
                        <a:effectLst/>
                      </a:endParaRPr>
                    </a:p>
                  </a:txBody>
                  <a:tcPr marL="9332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Is the drinking water below the limit of 15 ppb?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/>
                    </a:p>
                  </a:txBody>
                  <a:tcPr marL="9332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326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Given</a:t>
                      </a:r>
                      <a:endParaRPr lang="en-US" sz="2400" dirty="0"/>
                    </a:p>
                  </a:txBody>
                  <a:tcPr marL="9332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2.10 </a:t>
                      </a:r>
                      <a:r>
                        <a:rPr lang="en-US" sz="2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μg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lead solute, 1.50 L solution</a:t>
                      </a:r>
                      <a:endParaRPr lang="en-US" sz="2200" dirty="0"/>
                    </a:p>
                    <a:p>
                      <a:pPr algn="l"/>
                      <a:endParaRPr lang="en-US" sz="2200" dirty="0"/>
                    </a:p>
                  </a:txBody>
                  <a:tcPr marL="9332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77038"/>
                  </a:ext>
                </a:extLst>
              </a:tr>
              <a:tr h="687540">
                <a:tc>
                  <a:txBody>
                    <a:bodyPr/>
                    <a:lstStyle/>
                    <a:p>
                      <a:pPr algn="r"/>
                      <a:r>
                        <a:rPr lang="en-US" sz="2400" kern="1200" dirty="0">
                          <a:solidFill>
                            <a:srgbClr val="E37C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/>
                        <a:t>The best equation to use is: </a:t>
                      </a:r>
                      <a:endParaRPr lang="en-US" sz="2200" i="0" dirty="0"/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0147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Solve</a:t>
                      </a:r>
                    </a:p>
                  </a:txBody>
                  <a:tcPr marL="9332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Answer</a:t>
                      </a:r>
                    </a:p>
                  </a:txBody>
                  <a:tcPr marL="9332" marR="4860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Yes, the water is safe to drink because 1.40 ppb is well below the limit of 15 ppb</a:t>
                      </a:r>
                      <a:endParaRPr lang="en-US" sz="2200" dirty="0">
                        <a:effectLst/>
                      </a:endParaRPr>
                    </a:p>
                  </a:txBody>
                  <a:tcPr marL="762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995D776-384E-483D-8613-E287EC99C6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038600"/>
            <a:ext cx="1708969" cy="514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B1220D-DCB5-4B8E-BDB7-9EBFF1D9609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4800600"/>
            <a:ext cx="661035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400" dirty="0"/>
              <a:t>Preparing a solution from a solid solute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88" y="609600"/>
            <a:ext cx="8763000" cy="47244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dirty="0"/>
              <a:t>Find the formula mass of the solute to be dissolved.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dirty="0"/>
              <a:t>Use the formula mass to calculate the grams of solute needed. Multiply the required moles by the formula mass to get grams of solute needed.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dirty="0"/>
              <a:t>Measure the required grams of solute.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dirty="0"/>
              <a:t>Add the solute to a volumetric flask like the ones shown above. 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dirty="0"/>
              <a:t>Fill the volumetric flask about two-thirds with distilled water.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dirty="0"/>
              <a:t>Cap and invert the flask several times until all of the solid dissolves.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dirty="0"/>
              <a:t>Fill the volumetric flask with distilled water up to the correct volume mark. You may need a pipette to get the meniscus right on the line.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200" dirty="0"/>
              <a:t>Cap and invert the flask several times to ensure complete mixing.</a:t>
            </a:r>
          </a:p>
        </p:txBody>
      </p:sp>
      <p:pic>
        <p:nvPicPr>
          <p:cNvPr id="19458" name="Picture 2" descr="Volumetric flasks">
            <a:extLst>
              <a:ext uri="{FF2B5EF4-FFF2-40B4-BE49-F238E27FC236}">
                <a16:creationId xmlns:a16="http://schemas.microsoft.com/office/drawing/2014/main" id="{B0363C33-6748-44F6-B1ED-EB5D11FE8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34000"/>
            <a:ext cx="3366976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986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746272"/>
              </p:ext>
            </p:extLst>
          </p:nvPr>
        </p:nvGraphicFramePr>
        <p:xfrm>
          <a:off x="0" y="914400"/>
          <a:ext cx="9144000" cy="83820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experiment calls for 250.0 mL of a 1.5 M NaHCO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solution. How much solute and solvent do you need to mix to form the solution?</a:t>
                      </a:r>
                      <a:endParaRPr lang="en-US" sz="32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68226"/>
              </p:ext>
            </p:extLst>
          </p:nvPr>
        </p:nvGraphicFramePr>
        <p:xfrm>
          <a:off x="0" y="1754722"/>
          <a:ext cx="9144000" cy="510327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466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Given</a:t>
                      </a:r>
                    </a:p>
                  </a:txBody>
                  <a:tcPr marL="9332" marR="9332" marT="4666" marB="46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250.0 mL of solution needed, 1.5 M solution concentration</a:t>
                      </a:r>
                      <a:endParaRPr lang="en-US" sz="2400" dirty="0"/>
                    </a:p>
                  </a:txBody>
                  <a:tcPr marL="7777" marR="9332" marT="4666" marB="46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6134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Solve</a:t>
                      </a:r>
                    </a:p>
                  </a:txBody>
                  <a:tcPr marL="9332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First, use molarity and volume to determine the number of moles solute. Then convert moles to grams.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the moles of NaHCO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needed: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kern="120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kern="120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kern="120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kern="120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Convert to grams: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Round the answer: 31.5026 g = 32 g</a:t>
                      </a:r>
                      <a:endParaRPr lang="en-US" sz="3200" b="0" i="0" kern="120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605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Answer</a:t>
                      </a:r>
                    </a:p>
                  </a:txBody>
                  <a:tcPr marL="9332" marR="4860" marT="4666" marB="46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will need to dissolve 32 g NaHCO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enough distilled water to form 250.0 mL solution. </a:t>
                      </a:r>
                      <a:endParaRPr lang="en-US" sz="2400" dirty="0">
                        <a:effectLst/>
                      </a:endParaRPr>
                    </a:p>
                  </a:txBody>
                  <a:tcPr marL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52800"/>
            <a:ext cx="6593561" cy="75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719136"/>
            <a:ext cx="7067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27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2386744"/>
            <a:ext cx="6743700" cy="1645920"/>
          </a:xfr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1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Chapter 12: </a:t>
            </a:r>
            <a:br>
              <a:rPr lang="en-US" sz="21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1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Sections 3: Concetration of Solutions </a:t>
            </a:r>
            <a:br>
              <a:rPr lang="en-US" sz="21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100" kern="1200" cap="all" spc="200" baseline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2725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Dilution:</a:t>
            </a:r>
            <a:br>
              <a:rPr lang="en-US" sz="3200" dirty="0"/>
            </a:br>
            <a:r>
              <a:rPr lang="en-US" sz="3200" dirty="0"/>
              <a:t>Preparing a solution from an existing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49530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/>
              <a:t>Identify the molarity of the concentrated stock solution (M</a:t>
            </a:r>
            <a:r>
              <a:rPr lang="en-US" sz="2200" baseline="-25000" dirty="0"/>
              <a:t>1</a:t>
            </a:r>
            <a:r>
              <a:rPr lang="en-US" sz="2200" dirty="0"/>
              <a:t>) and the molarity you need for the new solution (M</a:t>
            </a:r>
            <a:r>
              <a:rPr lang="en-US" sz="2200" baseline="-25000" dirty="0"/>
              <a:t>2</a:t>
            </a:r>
            <a:r>
              <a:rPr lang="en-US" sz="2200" dirty="0"/>
              <a:t>).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/>
              <a:t>Decide how much of the new, dilute solution you will need. This is final volume (V</a:t>
            </a:r>
            <a:r>
              <a:rPr lang="en-US" sz="2200" baseline="-25000" dirty="0"/>
              <a:t>2</a:t>
            </a:r>
            <a:r>
              <a:rPr lang="en-US" sz="2200" dirty="0"/>
              <a:t>).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/>
              <a:t>Use the dilution formula: M</a:t>
            </a:r>
            <a:r>
              <a:rPr lang="en-US" sz="2200" baseline="-25000" dirty="0"/>
              <a:t>1</a:t>
            </a:r>
            <a:r>
              <a:rPr lang="en-US" sz="2200" dirty="0"/>
              <a:t> × V</a:t>
            </a:r>
            <a:r>
              <a:rPr lang="en-US" sz="2200" baseline="-25000" dirty="0"/>
              <a:t>1</a:t>
            </a:r>
            <a:r>
              <a:rPr lang="en-US" sz="2200" dirty="0"/>
              <a:t> = M</a:t>
            </a:r>
            <a:r>
              <a:rPr lang="en-US" sz="2200" baseline="-25000" dirty="0"/>
              <a:t>2</a:t>
            </a:r>
            <a:r>
              <a:rPr lang="en-US" sz="2200" dirty="0"/>
              <a:t> × V</a:t>
            </a:r>
            <a:r>
              <a:rPr lang="en-US" sz="2200" baseline="-25000" dirty="0"/>
              <a:t>2</a:t>
            </a:r>
            <a:r>
              <a:rPr lang="en-US" sz="2200" dirty="0"/>
              <a:t> to determine how much original, concentrated solution you need. Solve for the initial volume of concentrated solution (V</a:t>
            </a:r>
            <a:r>
              <a:rPr lang="en-US" sz="2200" baseline="-25000" dirty="0"/>
              <a:t>1</a:t>
            </a:r>
            <a:r>
              <a:rPr lang="en-US" sz="2200" dirty="0"/>
              <a:t>).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200" dirty="0"/>
              <a:t>The difference between the final volume (V</a:t>
            </a:r>
            <a:r>
              <a:rPr lang="en-US" sz="2200" baseline="-25000" dirty="0"/>
              <a:t>2</a:t>
            </a:r>
            <a:r>
              <a:rPr lang="en-US" sz="2200" dirty="0"/>
              <a:t>) and the initial volume (V</a:t>
            </a:r>
            <a:r>
              <a:rPr lang="en-US" sz="2200" baseline="-25000" dirty="0"/>
              <a:t>1</a:t>
            </a:r>
            <a:r>
              <a:rPr lang="en-US" sz="2200" dirty="0"/>
              <a:t>) equals the amount of distilled water you’ll need to add to the final solution: </a:t>
            </a:r>
            <a:r>
              <a:rPr lang="en-US" sz="2200" dirty="0" err="1"/>
              <a:t>V</a:t>
            </a:r>
            <a:r>
              <a:rPr lang="en-US" sz="2200" baseline="-25000" dirty="0" err="1"/>
              <a:t>water</a:t>
            </a:r>
            <a:r>
              <a:rPr lang="en-US" sz="2200" dirty="0"/>
              <a:t> = V</a:t>
            </a:r>
            <a:r>
              <a:rPr lang="en-US" sz="2200" baseline="-25000" dirty="0"/>
              <a:t>2</a:t>
            </a:r>
            <a:r>
              <a:rPr lang="en-US" sz="2200" dirty="0"/>
              <a:t> – V</a:t>
            </a:r>
            <a:r>
              <a:rPr lang="en-US" sz="2200" baseline="-25000" dirty="0"/>
              <a:t>1</a:t>
            </a:r>
            <a:endParaRPr lang="en-US" sz="2200" dirty="0"/>
          </a:p>
        </p:txBody>
      </p:sp>
      <p:pic>
        <p:nvPicPr>
          <p:cNvPr id="1026" name="Picture 2" descr="Dilution formula">
            <a:extLst>
              <a:ext uri="{FF2B5EF4-FFF2-40B4-BE49-F238E27FC236}">
                <a16:creationId xmlns:a16="http://schemas.microsoft.com/office/drawing/2014/main" id="{2FE37F6C-2F75-4AA0-BAAB-670F80B60E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01" b="-1"/>
          <a:stretch/>
        </p:blipFill>
        <p:spPr bwMode="auto">
          <a:xfrm>
            <a:off x="4724400" y="5113325"/>
            <a:ext cx="3581400" cy="120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117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0358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699657"/>
              </p:ext>
            </p:extLst>
          </p:nvPr>
        </p:nvGraphicFramePr>
        <p:xfrm>
          <a:off x="0" y="914400"/>
          <a:ext cx="9144000" cy="109728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experiment calls for 50.0 mL of a 0.10 M NiCl</a:t>
                      </a:r>
                      <a:r>
                        <a:rPr lang="en-US" sz="2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solution. How much 1.00 M NiCl</a:t>
                      </a:r>
                      <a:r>
                        <a:rPr lang="en-US" sz="2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stock solution and how much distilled water do you need to mix to make the solution? </a:t>
                      </a:r>
                      <a:endParaRPr lang="en-US" sz="22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21328"/>
              </p:ext>
            </p:extLst>
          </p:nvPr>
        </p:nvGraphicFramePr>
        <p:xfrm>
          <a:off x="0" y="2135722"/>
          <a:ext cx="9144000" cy="472227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101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Given</a:t>
                      </a:r>
                    </a:p>
                  </a:txBody>
                  <a:tcPr marL="9332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 V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3200" dirty="0"/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777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Solve</a:t>
                      </a:r>
                    </a:p>
                  </a:txBody>
                  <a:tcPr marL="9332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First, find the volume of stock solution needed. </a:t>
                      </a:r>
                      <a:endParaRPr lang="en-US" sz="3200" b="0" i="0" kern="120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kern="1200" baseline="-25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Next, solve for water needed: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2400" b="0" i="0" kern="120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= V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– V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2400" b="0" i="0" kern="1200" baseline="-25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= 500. mL – 200. mL = 300. mL</a:t>
                      </a:r>
                      <a:endParaRPr lang="en-US" sz="20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Answer</a:t>
                      </a:r>
                    </a:p>
                  </a:txBody>
                  <a:tcPr marL="9332" marR="4860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effectLst/>
                        </a:rPr>
                        <a:t>You need to mix 200. mL CaCl</a:t>
                      </a:r>
                      <a:r>
                        <a:rPr lang="en-US" sz="2400" baseline="-25000" dirty="0">
                          <a:effectLst/>
                        </a:rPr>
                        <a:t>2</a:t>
                      </a:r>
                      <a:r>
                        <a:rPr lang="en-US" sz="2400" dirty="0">
                          <a:effectLst/>
                        </a:rPr>
                        <a:t> stock solution with 300. mL distilled water.</a:t>
                      </a:r>
                    </a:p>
                  </a:txBody>
                  <a:tcPr marL="762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23BF230-74F4-4F0D-8F54-6FEA8713FA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048000"/>
            <a:ext cx="45910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38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Using color to measure 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26612"/>
            <a:ext cx="8763000" cy="5831388"/>
          </a:xfrm>
        </p:spPr>
        <p:txBody>
          <a:bodyPr>
            <a:normAutofit/>
          </a:bodyPr>
          <a:lstStyle/>
          <a:p>
            <a:r>
              <a:rPr lang="en-US" sz="2800" dirty="0"/>
              <a:t>A </a:t>
            </a:r>
            <a:r>
              <a:rPr lang="en-US" sz="2800" b="1" dirty="0"/>
              <a:t>colorimeter</a:t>
            </a:r>
            <a:r>
              <a:rPr lang="en-US" sz="2800" dirty="0"/>
              <a:t> uses the intensity of colored light shined through a colored solution to measure its concentration.</a:t>
            </a:r>
          </a:p>
          <a:p>
            <a:r>
              <a:rPr lang="en-US" sz="2800" i="1" dirty="0"/>
              <a:t>Absorbance</a:t>
            </a:r>
            <a:r>
              <a:rPr lang="en-US" sz="2800" dirty="0"/>
              <a:t> is the </a:t>
            </a:r>
            <a:br>
              <a:rPr lang="en-US" sz="2800" dirty="0"/>
            </a:br>
            <a:r>
              <a:rPr lang="en-US" sz="2800" dirty="0"/>
              <a:t>amount of light absorbed</a:t>
            </a:r>
            <a:br>
              <a:rPr lang="en-US" sz="2800" dirty="0"/>
            </a:br>
            <a:r>
              <a:rPr lang="en-US" sz="2800" dirty="0"/>
              <a:t>by a solution. </a:t>
            </a:r>
          </a:p>
          <a:p>
            <a:r>
              <a:rPr lang="en-US" sz="2800" i="1" dirty="0"/>
              <a:t>Transmittance</a:t>
            </a:r>
            <a:r>
              <a:rPr lang="en-US" sz="2800" dirty="0"/>
              <a:t> is the </a:t>
            </a:r>
            <a:br>
              <a:rPr lang="en-US" sz="2800" dirty="0"/>
            </a:br>
            <a:r>
              <a:rPr lang="en-US" sz="2800" dirty="0"/>
              <a:t>amount of light that </a:t>
            </a:r>
            <a:br>
              <a:rPr lang="en-US" sz="2800" dirty="0"/>
            </a:br>
            <a:r>
              <a:rPr lang="en-US" sz="2800" dirty="0"/>
              <a:t>passes through a solution. </a:t>
            </a:r>
          </a:p>
          <a:p>
            <a:r>
              <a:rPr lang="en-US" sz="2800" b="1" dirty="0"/>
              <a:t>Beer's law</a:t>
            </a:r>
            <a:r>
              <a:rPr lang="en-US" sz="2800" dirty="0"/>
              <a:t>, states that </a:t>
            </a:r>
            <a:br>
              <a:rPr lang="en-US" sz="2800" dirty="0"/>
            </a:br>
            <a:r>
              <a:rPr lang="en-US" sz="2800" dirty="0"/>
              <a:t>absorbance and concentration </a:t>
            </a:r>
            <a:br>
              <a:rPr lang="en-US" sz="2800" dirty="0"/>
            </a:br>
            <a:r>
              <a:rPr lang="en-US" sz="2800" dirty="0"/>
              <a:t>are directly proportional.</a:t>
            </a:r>
          </a:p>
        </p:txBody>
      </p:sp>
      <p:pic>
        <p:nvPicPr>
          <p:cNvPr id="2050" name="Picture 2" descr="Simplified diagram of a colorimeter.">
            <a:extLst>
              <a:ext uri="{FF2B5EF4-FFF2-40B4-BE49-F238E27FC236}">
                <a16:creationId xmlns:a16="http://schemas.microsoft.com/office/drawing/2014/main" id="{34D9D5CF-A0AF-4146-8B88-362520B97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424" y="2070233"/>
            <a:ext cx="4267200" cy="271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460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molarity measure? </a:t>
            </a:r>
          </a:p>
        </p:txBody>
      </p:sp>
    </p:spTree>
    <p:extLst>
      <p:ext uri="{BB962C8B-B14F-4D97-AF65-F5344CB8AC3E}">
        <p14:creationId xmlns:p14="http://schemas.microsoft.com/office/powerpoint/2010/main" val="4155153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molarity measure?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Molarity is an expression of concentration in moles solute per liter solution.</a:t>
            </a:r>
          </a:p>
        </p:txBody>
      </p:sp>
    </p:spTree>
    <p:extLst>
      <p:ext uri="{BB962C8B-B14F-4D97-AF65-F5344CB8AC3E}">
        <p14:creationId xmlns:p14="http://schemas.microsoft.com/office/powerpoint/2010/main" val="2773778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different ways, or what kinds of units can you use to express concentration?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1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different ways, or what kinds of units can you use to express concentration?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Some of the ways to express concentration include percent volume, percent mass, grams per liter, molarity, ppm, and ppb.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188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concentration and light absorbance of a solution related?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9839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concentration and light absorbance of a solution related?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There is a direct relationship between concentration and light absorbance, that is, a high concentration results in high light absorbance and a low concentration results in low light absorbance.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9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Essential questions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does molarity measure? </a:t>
            </a:r>
          </a:p>
          <a:p>
            <a:r>
              <a:rPr lang="en-US"/>
              <a:t>How many different ways, or what kinds of units can you use to express concentration?</a:t>
            </a:r>
          </a:p>
          <a:p>
            <a:r>
              <a:rPr lang="en-US"/>
              <a:t>How are concentration and light absorbance of a solution related?</a:t>
            </a:r>
          </a:p>
        </p:txBody>
      </p:sp>
    </p:spTree>
    <p:extLst>
      <p:ext uri="{BB962C8B-B14F-4D97-AF65-F5344CB8AC3E}">
        <p14:creationId xmlns:p14="http://schemas.microsoft.com/office/powerpoint/2010/main" val="2536612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Concentration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5828"/>
            <a:ext cx="5715000" cy="58021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Common ways to measure concentration are: grams per liter, percent and molarity.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Grams per liter is a ratio of grams solute per volume if solution in liters (g/L).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/>
              <a:t>Percent concentration is a ratio of solute quantity to solution quantity (either by mass or by volume, but units must cancel). 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i="1" dirty="0"/>
              <a:t>Molarity</a:t>
            </a:r>
            <a:r>
              <a:rPr lang="en-US" sz="2600" dirty="0"/>
              <a:t> is a concentration expressed with moles of solute per liter of solution (M).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487" y="2514600"/>
            <a:ext cx="3511459" cy="258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29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/>
              <a:t>Molarity of a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0271"/>
            <a:ext cx="8229600" cy="21173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The </a:t>
            </a:r>
            <a:r>
              <a:rPr lang="en-US" b="1" dirty="0"/>
              <a:t>molarity</a:t>
            </a:r>
            <a:r>
              <a:rPr lang="en-US" dirty="0"/>
              <a:t> (M) of a solution is the number of moles of solute per liter of solution.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Molarity helps chemists know the ratios and numbers of particles in solutions.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06F8C4-ACAC-41F2-9296-F2A41E9A08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364308"/>
            <a:ext cx="46005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990" y="3003051"/>
            <a:ext cx="7394910" cy="99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00940"/>
              </p:ext>
            </p:extLst>
          </p:nvPr>
        </p:nvGraphicFramePr>
        <p:xfrm>
          <a:off x="8021" y="1905001"/>
          <a:ext cx="9135978" cy="4953000"/>
        </p:xfrm>
        <a:graphic>
          <a:graphicData uri="http://schemas.openxmlformats.org/drawingml/2006/table">
            <a:tbl>
              <a:tblPr/>
              <a:tblGrid>
                <a:gridCol w="1668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1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23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  <a:latin typeface="+mn-lt"/>
                        </a:rPr>
                        <a:t>Relationships</a:t>
                      </a:r>
                    </a:p>
                  </a:txBody>
                  <a:tcPr marL="9332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457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  <a:latin typeface="+mn-lt"/>
                        </a:rPr>
                        <a:t>Solve</a:t>
                      </a:r>
                    </a:p>
                  </a:txBody>
                  <a:tcPr marL="9332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First, convert the acetic acid mass to moles. The formula mass of the HCH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 solute is 60.05 g/mol.</a:t>
                      </a:r>
                    </a:p>
                    <a:p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Convert the volume of water to liters: 100.0 mL = 0.1000 L. 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 use moles of the solute to calculate solution molarity. </a:t>
                      </a:r>
                      <a:br>
                        <a:rPr lang="en-US" sz="2400" dirty="0"/>
                      </a:b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4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313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  <a:latin typeface="+mn-lt"/>
                        </a:rPr>
                        <a:t>Answer</a:t>
                      </a:r>
                    </a:p>
                  </a:txBody>
                  <a:tcPr marL="9332" marR="4860" marT="4666" marB="46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6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solution's concentration is 0.916 M HCH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COO.</a:t>
                      </a:r>
                      <a:endParaRPr lang="en-US" sz="44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199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012168"/>
              </p:ext>
            </p:extLst>
          </p:nvPr>
        </p:nvGraphicFramePr>
        <p:xfrm>
          <a:off x="0" y="894522"/>
          <a:ext cx="9144000" cy="954156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4156"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5.50 g of acetic acid (HCH</a:t>
                      </a:r>
                      <a:r>
                        <a:rPr lang="en-US" sz="24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COO) are added to 100.0 mL of water. What is the molarity of the solution?</a:t>
                      </a:r>
                      <a:endParaRPr lang="en-US" sz="44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2895600" cy="42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990" y="4668520"/>
            <a:ext cx="593628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507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030028"/>
            <a:ext cx="70961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 t="8446" r="1423" b="6577"/>
          <a:stretch/>
        </p:blipFill>
        <p:spPr bwMode="auto">
          <a:xfrm>
            <a:off x="1752600" y="3663813"/>
            <a:ext cx="6705600" cy="86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9884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370869"/>
              </p:ext>
            </p:extLst>
          </p:nvPr>
        </p:nvGraphicFramePr>
        <p:xfrm>
          <a:off x="0" y="894522"/>
          <a:ext cx="9144000" cy="100584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54156">
                <a:tc>
                  <a:txBody>
                    <a:bodyPr/>
                    <a:lstStyle/>
                    <a:p>
                      <a:pPr algn="l"/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much 0.5 M ammonia remover solution (NaHOCH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should you add to a fish tank in order to completely react with 0.01 mole of ammonia (NH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)? </a:t>
                      </a:r>
                      <a:br>
                        <a:rPr lang="en-US" sz="2800" dirty="0"/>
                      </a:b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Balanced reaction: NH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NaHOCH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→ NaH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NCH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+ H</a:t>
                      </a:r>
                      <a:r>
                        <a:rPr lang="en-US" sz="20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en-US" sz="48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588897"/>
              </p:ext>
            </p:extLst>
          </p:nvPr>
        </p:nvGraphicFramePr>
        <p:xfrm>
          <a:off x="0" y="1905000"/>
          <a:ext cx="9143999" cy="4953000"/>
        </p:xfrm>
        <a:graphic>
          <a:graphicData uri="http://schemas.openxmlformats.org/drawingml/2006/table">
            <a:tbl>
              <a:tblPr/>
              <a:tblGrid>
                <a:gridCol w="1669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7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16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  <a:latin typeface="+mn-lt"/>
                        </a:rPr>
                        <a:t>Relationships</a:t>
                      </a:r>
                    </a:p>
                  </a:txBody>
                  <a:tcPr marL="9332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8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9811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  <a:latin typeface="+mn-lt"/>
                        </a:rPr>
                        <a:t>Solve</a:t>
                      </a:r>
                    </a:p>
                  </a:txBody>
                  <a:tcPr marL="9332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stoichiometry to determine moles of NaHOCH</a:t>
                      </a:r>
                      <a:r>
                        <a:rPr lang="en-US" sz="2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2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needed based on the amount of ammonia present. Use the mole ratio from the balanced reaction to convert moles of ammonia to moles of NaHOCH</a:t>
                      </a:r>
                      <a:r>
                        <a:rPr lang="en-US" sz="2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2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en-US" sz="2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Rearrange the concentration formula to find the required volume of 0.5 M NaHOCH</a:t>
                      </a:r>
                      <a:r>
                        <a:rPr lang="en-US" sz="2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2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solution. </a:t>
                      </a:r>
                      <a:endParaRPr lang="en-US" sz="2200" dirty="0">
                        <a:effectLst/>
                        <a:latin typeface="+mn-lt"/>
                        <a:cs typeface="Times Roman"/>
                      </a:endParaRPr>
                    </a:p>
                    <a:p>
                      <a:r>
                        <a:rPr lang="en-US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28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29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  <a:latin typeface="+mn-lt"/>
                        </a:rPr>
                        <a:t>Answer</a:t>
                      </a:r>
                    </a:p>
                  </a:txBody>
                  <a:tcPr marL="9332" marR="4860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36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need to add 20 mL of ammonia remover solution to react with 0.01 moles of ammonia (NH</a:t>
                      </a:r>
                      <a:r>
                        <a:rPr lang="en-US" sz="2200" b="0" i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in the fish tank.</a:t>
                      </a:r>
                      <a:endParaRPr lang="en-US" sz="2200" dirty="0">
                        <a:effectLst/>
                        <a:latin typeface="+mn-lt"/>
                        <a:cs typeface="Times Roman"/>
                      </a:endParaRPr>
                    </a:p>
                  </a:txBody>
                  <a:tcPr marL="7777" marR="9332" marT="4666" marB="466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0362"/>
            <a:ext cx="2895600" cy="427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01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122" y="106682"/>
            <a:ext cx="5937755" cy="807718"/>
          </a:xfrm>
        </p:spPr>
        <p:txBody>
          <a:bodyPr>
            <a:normAutofit fontScale="90000"/>
          </a:bodyPr>
          <a:lstStyle/>
          <a:p>
            <a:r>
              <a:rPr lang="en-US" dirty="0"/>
              <a:t>More solution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24001"/>
            <a:ext cx="7477125" cy="1524000"/>
          </a:xfrm>
        </p:spPr>
        <p:txBody>
          <a:bodyPr>
            <a:normAutofit/>
          </a:bodyPr>
          <a:lstStyle/>
          <a:p>
            <a:r>
              <a:rPr lang="en-US" sz="2800" dirty="0"/>
              <a:t>Frequently you will need to rearrange each of the concentration formulas to solve for the desired quantity. </a:t>
            </a:r>
          </a:p>
        </p:txBody>
      </p:sp>
      <p:pic>
        <p:nvPicPr>
          <p:cNvPr id="16386" name="Picture 2" descr="Equations for grams per liter">
            <a:extLst>
              <a:ext uri="{FF2B5EF4-FFF2-40B4-BE49-F238E27FC236}">
                <a16:creationId xmlns:a16="http://schemas.microsoft.com/office/drawing/2014/main" id="{B2933393-4370-4BE2-901D-942B2ADD5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7477125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311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815142"/>
              </p:ext>
            </p:extLst>
          </p:nvPr>
        </p:nvGraphicFramePr>
        <p:xfrm>
          <a:off x="0" y="1859281"/>
          <a:ext cx="9144000" cy="4998720"/>
        </p:xfrm>
        <a:graphic>
          <a:graphicData uri="http://schemas.openxmlformats.org/drawingml/2006/table">
            <a:tbl>
              <a:tblPr/>
              <a:tblGrid>
                <a:gridCol w="1797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6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7762">
                <a:tc>
                  <a:txBody>
                    <a:bodyPr/>
                    <a:lstStyle/>
                    <a:p>
                      <a:pPr algn="r"/>
                      <a:r>
                        <a:rPr lang="en-US" sz="2400" kern="1200" dirty="0">
                          <a:solidFill>
                            <a:srgbClr val="E37C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Given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10.0 grams of solute and a solution concentration of 50.0 g/L</a:t>
                      </a:r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102">
                <a:tc>
                  <a:txBody>
                    <a:bodyPr/>
                    <a:lstStyle/>
                    <a:p>
                      <a:pPr algn="r"/>
                      <a:r>
                        <a:rPr lang="en-US" sz="2400" kern="1200" dirty="0">
                          <a:solidFill>
                            <a:srgbClr val="E37C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Relationships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concentration and</a:t>
                      </a:r>
                      <a:r>
                        <a:rPr lang="en-US" sz="28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</a:t>
                      </a:r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find volume needed.</a:t>
                      </a:r>
                      <a:endParaRPr lang="en-US" sz="3600" dirty="0"/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4526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Solve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77" marR="9332" marT="4666" marB="466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0330"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solidFill>
                            <a:srgbClr val="E37C00"/>
                          </a:solidFill>
                          <a:effectLst/>
                        </a:rPr>
                        <a:t>Answer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6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would need 0.200 L of salt solution to get 10.0 g of salt.</a:t>
                      </a:r>
                    </a:p>
                  </a:txBody>
                  <a:tcPr marL="762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930"/>
          </a:xfrm>
        </p:spPr>
        <p:txBody>
          <a:bodyPr/>
          <a:lstStyle/>
          <a:p>
            <a:r>
              <a:rPr lang="en-US" dirty="0"/>
              <a:t>Solved problem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746821"/>
              </p:ext>
            </p:extLst>
          </p:nvPr>
        </p:nvGraphicFramePr>
        <p:xfrm>
          <a:off x="0" y="914400"/>
          <a:ext cx="9144000" cy="94488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2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 concentration of a salt solution is 50.0 g/L, how much solution do you need if you want 10.0 g of salt?</a:t>
                      </a:r>
                      <a:endParaRPr lang="en-US" sz="2800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EBE8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5"/>
          <a:stretch/>
        </p:blipFill>
        <p:spPr bwMode="auto">
          <a:xfrm>
            <a:off x="1752600" y="4038600"/>
            <a:ext cx="7181850" cy="94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43876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1621</Words>
  <Application>Microsoft Macintosh PowerPoint</Application>
  <PresentationFormat>On-screen Show (4:3)</PresentationFormat>
  <Paragraphs>185</Paragraphs>
  <Slides>28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Comic Sans MS</vt:lpstr>
      <vt:lpstr>Gill Sans MT</vt:lpstr>
      <vt:lpstr>Helvetica</vt:lpstr>
      <vt:lpstr>Times</vt:lpstr>
      <vt:lpstr>Parcel</vt:lpstr>
      <vt:lpstr>Equation</vt:lpstr>
      <vt:lpstr>PowerPoint Presentation</vt:lpstr>
      <vt:lpstr>Chapter 12:  Sections 3: Concetration of Solutions  </vt:lpstr>
      <vt:lpstr>Essential questions</vt:lpstr>
      <vt:lpstr>Concentration</vt:lpstr>
      <vt:lpstr>Molarity of a solution</vt:lpstr>
      <vt:lpstr>Solved problem </vt:lpstr>
      <vt:lpstr>Solved problem </vt:lpstr>
      <vt:lpstr>More solution calculations</vt:lpstr>
      <vt:lpstr>Solved problem </vt:lpstr>
      <vt:lpstr>Other Concentration Units</vt:lpstr>
      <vt:lpstr>Calculating Concentrations</vt:lpstr>
      <vt:lpstr>Calculating Concentrations</vt:lpstr>
      <vt:lpstr>Solved problem </vt:lpstr>
      <vt:lpstr>Solved problem </vt:lpstr>
      <vt:lpstr>Working with very dilute solutions</vt:lpstr>
      <vt:lpstr>PowerPoint Presentation</vt:lpstr>
      <vt:lpstr>Solved problem </vt:lpstr>
      <vt:lpstr>Preparing a solution from a solid solute</vt:lpstr>
      <vt:lpstr>Solved problem </vt:lpstr>
      <vt:lpstr>Dilution: Preparing a solution from an existing solution</vt:lpstr>
      <vt:lpstr>Solved problem </vt:lpstr>
      <vt:lpstr>Using color to measure concentration</vt:lpstr>
      <vt:lpstr>Post-assessment</vt:lpstr>
      <vt:lpstr>Post-assessment</vt:lpstr>
      <vt:lpstr>Post-assessment</vt:lpstr>
      <vt:lpstr>Post-assessment</vt:lpstr>
      <vt:lpstr>Post-assessment</vt:lpstr>
      <vt:lpstr>Post-assessment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Stover</dc:creator>
  <cp:lastModifiedBy>Michelle Stover</cp:lastModifiedBy>
  <cp:revision>2</cp:revision>
  <dcterms:created xsi:type="dcterms:W3CDTF">2020-05-18T21:20:45Z</dcterms:created>
  <dcterms:modified xsi:type="dcterms:W3CDTF">2020-07-23T21:36:20Z</dcterms:modified>
</cp:coreProperties>
</file>