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321" r:id="rId2"/>
    <p:sldId id="256" r:id="rId3"/>
    <p:sldId id="257" r:id="rId4"/>
    <p:sldId id="258" r:id="rId5"/>
    <p:sldId id="259" r:id="rId6"/>
    <p:sldId id="262" r:id="rId7"/>
    <p:sldId id="312" r:id="rId8"/>
    <p:sldId id="263" r:id="rId9"/>
    <p:sldId id="311" r:id="rId10"/>
    <p:sldId id="314" r:id="rId11"/>
    <p:sldId id="315" r:id="rId12"/>
    <p:sldId id="317" r:id="rId13"/>
    <p:sldId id="316" r:id="rId14"/>
    <p:sldId id="299" r:id="rId15"/>
    <p:sldId id="292" r:id="rId16"/>
    <p:sldId id="300" r:id="rId17"/>
    <p:sldId id="301" r:id="rId18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2"/>
    <p:restoredTop sz="94660"/>
  </p:normalViewPr>
  <p:slideViewPr>
    <p:cSldViewPr showGuides="1">
      <p:cViewPr varScale="1">
        <p:scale>
          <a:sx n="112" d="100"/>
          <a:sy n="112" d="100"/>
        </p:scale>
        <p:origin x="173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DD4A8-054F-4A7C-9994-C0FE1FF128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9958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45A7B-12FA-41F7-8581-A32F8724D0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B020C-EE78-428C-BFF6-F0EB6535436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49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45A7B-12FA-41F7-8581-A32F8724D07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5E09-2A8E-403D-8057-A264D9F619C1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3145-4BFF-419B-8BD6-EB5FBA24D2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115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5E09-2A8E-403D-8057-A264D9F619C1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3145-4BFF-419B-8BD6-EB5FBA24D2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63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5E09-2A8E-403D-8057-A264D9F619C1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3145-4BFF-419B-8BD6-EB5FBA24D2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2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5E09-2A8E-403D-8057-A264D9F619C1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3145-4BFF-419B-8BD6-EB5FBA24D2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324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5E09-2A8E-403D-8057-A264D9F619C1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3145-4BFF-419B-8BD6-EB5FBA24D2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609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5E09-2A8E-403D-8057-A264D9F619C1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3145-4BFF-419B-8BD6-EB5FBA24D2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7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5E09-2A8E-403D-8057-A264D9F619C1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3145-4BFF-419B-8BD6-EB5FBA24D2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64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5E09-2A8E-403D-8057-A264D9F619C1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3145-4BFF-419B-8BD6-EB5FBA24D2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5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5E09-2A8E-403D-8057-A264D9F619C1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3145-4BFF-419B-8BD6-EB5FBA24D2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47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5E09-2A8E-403D-8057-A264D9F619C1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3145-4BFF-419B-8BD6-EB5FBA24D2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8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20D5E09-2A8E-403D-8057-A264D9F619C1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3145-4BFF-419B-8BD6-EB5FBA24D2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68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20D5E09-2A8E-403D-8057-A264D9F619C1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E95C3145-4BFF-419B-8BD6-EB5FBA24D2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2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3400"/>
            <a:ext cx="8915400" cy="3200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3400" y="41910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                              T = Take Notes</a:t>
            </a:r>
          </a:p>
          <a:p>
            <a:r>
              <a:rPr lang="en-US" sz="2400" b="1" dirty="0"/>
              <a:t>                              I = Interact with your notes</a:t>
            </a:r>
          </a:p>
          <a:p>
            <a:r>
              <a:rPr lang="en-US" sz="2400" b="1" dirty="0"/>
              <a:t>                              P = Practice with plenty of repetition</a:t>
            </a:r>
          </a:p>
          <a:p>
            <a:r>
              <a:rPr lang="en-US" sz="2400" b="1" dirty="0"/>
              <a:t>                              S = Self-test</a:t>
            </a:r>
          </a:p>
        </p:txBody>
      </p:sp>
    </p:spTree>
    <p:extLst>
      <p:ext uri="{BB962C8B-B14F-4D97-AF65-F5344CB8AC3E}">
        <p14:creationId xmlns:p14="http://schemas.microsoft.com/office/powerpoint/2010/main" val="394596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Neutrons</a:t>
            </a:r>
          </a:p>
        </p:txBody>
      </p:sp>
      <p:pic>
        <p:nvPicPr>
          <p:cNvPr id="7" name="Picture 13" descr="0112s6">
            <a:extLst>
              <a:ext uri="{FF2B5EF4-FFF2-40B4-BE49-F238E27FC236}">
                <a16:creationId xmlns:a16="http://schemas.microsoft.com/office/drawing/2014/main" id="{F49521FE-497D-6A4B-ACC5-407229BB6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7696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9115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isotopes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085373-9DCC-BA4B-BD47-936DC6DAAD1B}"/>
              </a:ext>
            </a:extLst>
          </p:cNvPr>
          <p:cNvSpPr txBox="1">
            <a:spLocks noChangeArrowheads="1"/>
          </p:cNvSpPr>
          <p:nvPr/>
        </p:nvSpPr>
        <p:spPr>
          <a:xfrm>
            <a:off x="273050" y="1095375"/>
            <a:ext cx="8642350" cy="4772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US" altLang="en-US" dirty="0">
                <a:solidFill>
                  <a:srgbClr val="FF0000"/>
                </a:solidFill>
              </a:rPr>
              <a:t>Is</a:t>
            </a:r>
            <a:r>
              <a:rPr lang="en-US" altLang="en-US" sz="2000" dirty="0">
                <a:solidFill>
                  <a:srgbClr val="FF0000"/>
                </a:solidFill>
              </a:rPr>
              <a:t>otopes</a:t>
            </a:r>
          </a:p>
          <a:p>
            <a:pPr lvl="1"/>
            <a:r>
              <a:rPr lang="en-US" altLang="en-US" sz="2000" dirty="0">
                <a:solidFill>
                  <a:srgbClr val="1F1F1F"/>
                </a:solidFill>
              </a:rPr>
              <a:t>How do isotopes of an element differ?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9696701-9C56-BA4B-953D-A7A1057D7D4E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009775"/>
            <a:ext cx="8413750" cy="4848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altLang="en-US" sz="2000" b="1" dirty="0"/>
              <a:t>Isotopes</a:t>
            </a:r>
            <a:r>
              <a:rPr lang="en-US" altLang="en-US" sz="2000" dirty="0"/>
              <a:t> are atoms that have the same number of protons but different numbers of neutrons. </a:t>
            </a:r>
          </a:p>
          <a:p>
            <a:pPr lvl="3" indent="0"/>
            <a:r>
              <a:rPr lang="en-US" altLang="en-US" sz="2000" dirty="0"/>
              <a:t>Because isotopes of an element have different numbers of neutrons, they also have different mass numbers.</a:t>
            </a:r>
          </a:p>
          <a:p>
            <a:pPr marL="0" indent="0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319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isotopes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24B79A5-BD11-DA4A-B57B-47E6356239DA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447800"/>
            <a:ext cx="8413750" cy="4772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altLang="en-US" sz="2000" dirty="0"/>
              <a:t>Despite these differences, isotopes are chemically alike because they have identical numbers of protons and electrons.</a:t>
            </a:r>
          </a:p>
          <a:p>
            <a:pPr lvl="2"/>
            <a:endParaRPr lang="en-US" altLang="en-US" sz="2000" dirty="0"/>
          </a:p>
          <a:p>
            <a:pPr marL="0" indent="0"/>
            <a:endParaRPr lang="en-US" altLang="en-US" dirty="0"/>
          </a:p>
        </p:txBody>
      </p:sp>
      <p:pic>
        <p:nvPicPr>
          <p:cNvPr id="6" name="Picture 14">
            <a:extLst>
              <a:ext uri="{FF2B5EF4-FFF2-40B4-BE49-F238E27FC236}">
                <a16:creationId xmlns:a16="http://schemas.microsoft.com/office/drawing/2014/main" id="{A617568E-6CCB-7E4D-BEE5-0EB0C8DE51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895600"/>
            <a:ext cx="6092825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0689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65125" y="0"/>
            <a:ext cx="8229600" cy="1143000"/>
          </a:xfrm>
        </p:spPr>
        <p:txBody>
          <a:bodyPr/>
          <a:lstStyle/>
          <a:p>
            <a:r>
              <a:rPr lang="en-US" dirty="0"/>
              <a:t>practice</a:t>
            </a:r>
          </a:p>
        </p:txBody>
      </p:sp>
      <p:pic>
        <p:nvPicPr>
          <p:cNvPr id="6" name="Picture 10">
            <a:extLst>
              <a:ext uri="{FF2B5EF4-FFF2-40B4-BE49-F238E27FC236}">
                <a16:creationId xmlns:a16="http://schemas.microsoft.com/office/drawing/2014/main" id="{4214DB9F-7E31-D14C-B841-F7052E52D8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3725" y="1671955"/>
            <a:ext cx="7772400" cy="18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132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4633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What is the difference between the macro and micro scale?</a:t>
            </a:r>
          </a:p>
        </p:txBody>
      </p:sp>
    </p:spTree>
    <p:extLst>
      <p:ext uri="{BB962C8B-B14F-4D97-AF65-F5344CB8AC3E}">
        <p14:creationId xmlns:p14="http://schemas.microsoft.com/office/powerpoint/2010/main" val="3252814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4633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What is the difference between the macro and micro scale?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The macroscopic scale is visible without any special tools needed. The microscopic scale is too small to see. </a:t>
            </a:r>
          </a:p>
        </p:txBody>
      </p:sp>
    </p:spTree>
    <p:extLst>
      <p:ext uri="{BB962C8B-B14F-4D97-AF65-F5344CB8AC3E}">
        <p14:creationId xmlns:p14="http://schemas.microsoft.com/office/powerpoint/2010/main" val="3951273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4633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How big is an atom?</a:t>
            </a:r>
          </a:p>
        </p:txBody>
      </p:sp>
    </p:spTree>
    <p:extLst>
      <p:ext uri="{BB962C8B-B14F-4D97-AF65-F5344CB8AC3E}">
        <p14:creationId xmlns:p14="http://schemas.microsoft.com/office/powerpoint/2010/main" val="3823975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4633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How big is an atom?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Atoms are on the microscopic scale, but far smaller than microorganisms like bacteria. </a:t>
            </a:r>
          </a:p>
        </p:txBody>
      </p:sp>
    </p:spTree>
    <p:extLst>
      <p:ext uri="{BB962C8B-B14F-4D97-AF65-F5344CB8AC3E}">
        <p14:creationId xmlns:p14="http://schemas.microsoft.com/office/powerpoint/2010/main" val="1368591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shade val="100000"/>
                <a:satMod val="185000"/>
                <a:lumMod val="120000"/>
              </a:schemeClr>
            </a:gs>
            <a:gs pos="100000">
              <a:schemeClr val="bg1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C9F4F8-1CA1-4169-A513-5E15F4D91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00150" y="2386744"/>
            <a:ext cx="6743700" cy="1645920"/>
          </a:xfrm>
          <a:prstGeom prst="rect">
            <a:avLst/>
          </a:prstGeom>
          <a:solidFill>
            <a:schemeClr val="accent1"/>
          </a:solidFill>
          <a:ln w="190500" cmpd="thinThick">
            <a:solidFill>
              <a:schemeClr val="accent1"/>
            </a:solidFill>
          </a:ln>
        </p:spPr>
        <p:txBody>
          <a:bodyPr vert="horz" lIns="274320" tIns="182880" rIns="274320" bIns="182880" rtlCol="0" anchor="ctr" anchorCtr="1">
            <a:normAutofit fontScale="92500" lnSpcReduction="10000"/>
          </a:bodyPr>
          <a:lstStyle/>
          <a:p>
            <a:pPr marL="0" marR="0" lvl="0" indent="0" algn="ctr"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3800" b="0" i="0" u="none" strike="noStrike" kern="1200" cap="all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Chapter 3:</a:t>
            </a:r>
            <a:br>
              <a:rPr kumimoji="0" lang="en-US" sz="3800" b="0" i="0" u="none" strike="noStrike" kern="1200" cap="all" spc="20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800" b="0" i="0" u="none" strike="noStrike" kern="1200" cap="all" spc="20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Section 2: </a:t>
            </a:r>
            <a:r>
              <a:rPr lang="en-US" sz="3800" kern="1200" cap="all" spc="200" baseline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Atomic </a:t>
            </a:r>
            <a:r>
              <a:rPr lang="en-US" sz="38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structure</a:t>
            </a:r>
            <a:endParaRPr kumimoji="0" lang="en-US" sz="3800" b="0" i="0" u="none" strike="noStrike" kern="1200" cap="all" spc="2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2593975"/>
            <a:ext cx="9162144" cy="758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6363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Essential questions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463381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000" dirty="0"/>
              <a:t>How big is an atom?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What are some ways elements are organized on the periodic table?</a:t>
            </a:r>
          </a:p>
        </p:txBody>
      </p:sp>
    </p:spTree>
    <p:extLst>
      <p:ext uri="{BB962C8B-B14F-4D97-AF65-F5344CB8AC3E}">
        <p14:creationId xmlns:p14="http://schemas.microsoft.com/office/powerpoint/2010/main" val="2482723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Distinguishing atoms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08E4CDBF-F48C-044E-B4CF-5F605B45A404}"/>
              </a:ext>
            </a:extLst>
          </p:cNvPr>
          <p:cNvSpPr txBox="1">
            <a:spLocks noChangeArrowheads="1"/>
          </p:cNvSpPr>
          <p:nvPr/>
        </p:nvSpPr>
        <p:spPr>
          <a:xfrm>
            <a:off x="-619125" y="1898650"/>
            <a:ext cx="4438650" cy="3060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00200" lvl="8" indent="0"/>
            <a:r>
              <a:rPr lang="en-US" altLang="en-US" sz="2000" dirty="0"/>
              <a:t>Just as apples come in different varieties, a chemical element can come in different “varieties” called isotopes.</a:t>
            </a:r>
          </a:p>
          <a:p>
            <a:pPr marL="0" indent="0"/>
            <a:endParaRPr lang="en-US" altLang="en-US" dirty="0"/>
          </a:p>
        </p:txBody>
      </p:sp>
      <p:pic>
        <p:nvPicPr>
          <p:cNvPr id="9" name="Picture 18">
            <a:extLst>
              <a:ext uri="{FF2B5EF4-FFF2-40B4-BE49-F238E27FC236}">
                <a16:creationId xmlns:a16="http://schemas.microsoft.com/office/drawing/2014/main" id="{4F3A888A-8E95-E14B-AD75-20A0DE68592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949450"/>
            <a:ext cx="4025900" cy="330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8242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Early models of the atom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9E976-5A02-2748-A769-D45CE212F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319E5F62-C97B-774B-8DC2-9B265FE5B10F}"/>
              </a:ext>
            </a:extLst>
          </p:cNvPr>
          <p:cNvSpPr txBox="1">
            <a:spLocks noChangeArrowheads="1"/>
          </p:cNvSpPr>
          <p:nvPr/>
        </p:nvSpPr>
        <p:spPr>
          <a:xfrm>
            <a:off x="273050" y="1095375"/>
            <a:ext cx="8642350" cy="4772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US" altLang="en-US" sz="2000" dirty="0"/>
              <a:t>Atomic Number</a:t>
            </a:r>
          </a:p>
          <a:p>
            <a:pPr lvl="1"/>
            <a:r>
              <a:rPr lang="en-US" altLang="en-US" sz="2000" dirty="0"/>
              <a:t>What makes one element different from another?</a:t>
            </a:r>
          </a:p>
        </p:txBody>
      </p:sp>
      <p:sp>
        <p:nvSpPr>
          <p:cNvPr id="8" name="Rectangle 30">
            <a:extLst>
              <a:ext uri="{FF2B5EF4-FFF2-40B4-BE49-F238E27FC236}">
                <a16:creationId xmlns:a16="http://schemas.microsoft.com/office/drawing/2014/main" id="{7C0CC3E3-F52E-E048-8168-710C78BE4093}"/>
              </a:ext>
            </a:extLst>
          </p:cNvPr>
          <p:cNvSpPr txBox="1">
            <a:spLocks noChangeArrowheads="1"/>
          </p:cNvSpPr>
          <p:nvPr/>
        </p:nvSpPr>
        <p:spPr>
          <a:xfrm>
            <a:off x="411163" y="1978442"/>
            <a:ext cx="8459787" cy="4421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0"/>
            <a:r>
              <a:rPr lang="en-US" altLang="en-US" sz="2000" dirty="0"/>
              <a:t>Elements are different because they contain different numbers of protons.</a:t>
            </a:r>
          </a:p>
          <a:p>
            <a:pPr lvl="1" indent="0"/>
            <a:r>
              <a:rPr lang="en-US" altLang="en-US" sz="2000" dirty="0"/>
              <a:t>The atomic number of an element is the number of protons in an atom.  It is also the number of electrons.</a:t>
            </a:r>
          </a:p>
          <a:p>
            <a:pPr indent="0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0630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Atomic number</a:t>
            </a:r>
          </a:p>
        </p:txBody>
      </p:sp>
      <p:pic>
        <p:nvPicPr>
          <p:cNvPr id="8" name="Picture 8" descr="0111c2">
            <a:extLst>
              <a:ext uri="{FF2B5EF4-FFF2-40B4-BE49-F238E27FC236}">
                <a16:creationId xmlns:a16="http://schemas.microsoft.com/office/drawing/2014/main" id="{7BBD5304-41D4-1F42-9861-D82E8D453C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524000"/>
            <a:ext cx="7634287" cy="1143000"/>
          </a:xfrm>
          <a:prstGeom prst="rect">
            <a:avLst/>
          </a:prstGeom>
          <a:noFill/>
        </p:spPr>
      </p:pic>
      <p:pic>
        <p:nvPicPr>
          <p:cNvPr id="10" name="Picture 18">
            <a:extLst>
              <a:ext uri="{FF2B5EF4-FFF2-40B4-BE49-F238E27FC236}">
                <a16:creationId xmlns:a16="http://schemas.microsoft.com/office/drawing/2014/main" id="{9A8E24A7-58BD-2E44-85CC-41B786EBFE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200400"/>
            <a:ext cx="4724400" cy="335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6453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9715F-009E-BE4A-B36C-BB4F7B50D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095" y="533400"/>
            <a:ext cx="5937755" cy="940308"/>
          </a:xfrm>
        </p:spPr>
        <p:txBody>
          <a:bodyPr/>
          <a:lstStyle/>
          <a:p>
            <a:r>
              <a:rPr lang="en-US" dirty="0"/>
              <a:t>practice</a:t>
            </a:r>
          </a:p>
        </p:txBody>
      </p:sp>
      <p:pic>
        <p:nvPicPr>
          <p:cNvPr id="7" name="Picture 10">
            <a:extLst>
              <a:ext uri="{FF2B5EF4-FFF2-40B4-BE49-F238E27FC236}">
                <a16:creationId xmlns:a16="http://schemas.microsoft.com/office/drawing/2014/main" id="{BB3569DC-A5E0-304D-8366-6F93CC754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2362200"/>
            <a:ext cx="7162800" cy="298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059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 Mass number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134302E-4697-EB48-8F47-6B080B54EA42}"/>
              </a:ext>
            </a:extLst>
          </p:cNvPr>
          <p:cNvSpPr txBox="1">
            <a:spLocks noChangeArrowheads="1"/>
          </p:cNvSpPr>
          <p:nvPr/>
        </p:nvSpPr>
        <p:spPr>
          <a:xfrm>
            <a:off x="273050" y="1095375"/>
            <a:ext cx="8642350" cy="4772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US" altLang="en-US"/>
              <a:t>Mass Number</a:t>
            </a:r>
          </a:p>
          <a:p>
            <a:pPr lvl="1"/>
            <a:r>
              <a:rPr lang="en-US" altLang="en-US"/>
              <a:t>How do you find the mass number of an atom?</a:t>
            </a:r>
            <a:endParaRPr lang="en-US" altLang="en-US" dirty="0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8625FAD7-26AC-5E41-B631-36487051D6CD}"/>
              </a:ext>
            </a:extLst>
          </p:cNvPr>
          <p:cNvSpPr txBox="1">
            <a:spLocks noChangeArrowheads="1"/>
          </p:cNvSpPr>
          <p:nvPr/>
        </p:nvSpPr>
        <p:spPr>
          <a:xfrm>
            <a:off x="-152400" y="1371600"/>
            <a:ext cx="8413750" cy="381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endParaRPr lang="en-US" altLang="en-US" sz="2000" dirty="0"/>
          </a:p>
          <a:p>
            <a:pPr lvl="2"/>
            <a:endParaRPr lang="en-US" altLang="en-US" sz="2000" dirty="0"/>
          </a:p>
          <a:p>
            <a:pPr lvl="3" indent="0"/>
            <a:r>
              <a:rPr lang="en-US" altLang="en-US" sz="2000" dirty="0"/>
              <a:t>The mass number is the total number of protons and neutrons in an atom.</a:t>
            </a:r>
          </a:p>
          <a:p>
            <a:pPr lvl="3" indent="0"/>
            <a:r>
              <a:rPr lang="en-US" altLang="en-US" sz="2000" dirty="0"/>
              <a:t>Mass number = protons + neutrons</a:t>
            </a:r>
          </a:p>
          <a:p>
            <a:pPr lvl="1" indent="0"/>
            <a:endParaRPr lang="en-US" altLang="en-US" dirty="0"/>
          </a:p>
          <a:p>
            <a:pPr marL="0" indent="0"/>
            <a:endParaRPr lang="en-US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DD0674-4CE4-AF4E-AA87-9B1A11849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85197"/>
            <a:ext cx="7010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          </a:t>
            </a:r>
            <a:r>
              <a:rPr lang="en-US" altLang="en-US" sz="2000" dirty="0"/>
              <a:t>Neutrons = mass number - protons</a:t>
            </a:r>
          </a:p>
        </p:txBody>
      </p:sp>
    </p:spTree>
    <p:extLst>
      <p:ext uri="{BB962C8B-B14F-4D97-AF65-F5344CB8AC3E}">
        <p14:creationId xmlns:p14="http://schemas.microsoft.com/office/powerpoint/2010/main" val="6498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Practice</a:t>
            </a:r>
          </a:p>
        </p:txBody>
      </p:sp>
      <p:pic>
        <p:nvPicPr>
          <p:cNvPr id="5" name="Picture 12">
            <a:extLst>
              <a:ext uri="{FF2B5EF4-FFF2-40B4-BE49-F238E27FC236}">
                <a16:creationId xmlns:a16="http://schemas.microsoft.com/office/drawing/2014/main" id="{2354CE1D-3F7A-DD48-B6F5-9D15FC574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3050" y="1600200"/>
            <a:ext cx="856615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74933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313</Words>
  <Application>Microsoft Macintosh PowerPoint</Application>
  <PresentationFormat>On-screen Show (4:3)</PresentationFormat>
  <Paragraphs>48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Gill Sans MT</vt:lpstr>
      <vt:lpstr>Parcel</vt:lpstr>
      <vt:lpstr>PowerPoint Presentation</vt:lpstr>
      <vt:lpstr>PowerPoint Presentation</vt:lpstr>
      <vt:lpstr>Essential questions</vt:lpstr>
      <vt:lpstr>Distinguishing atoms</vt:lpstr>
      <vt:lpstr>Early models of the atom</vt:lpstr>
      <vt:lpstr>Atomic number</vt:lpstr>
      <vt:lpstr>practice</vt:lpstr>
      <vt:lpstr> Mass number</vt:lpstr>
      <vt:lpstr>Practice</vt:lpstr>
      <vt:lpstr>Neutrons</vt:lpstr>
      <vt:lpstr>isotopes</vt:lpstr>
      <vt:lpstr>isotopes</vt:lpstr>
      <vt:lpstr>practice</vt:lpstr>
      <vt:lpstr>Post-assessment</vt:lpstr>
      <vt:lpstr>Post-assessment</vt:lpstr>
      <vt:lpstr>Post-assessment</vt:lpstr>
      <vt:lpstr>Post-assessment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Stover</dc:creator>
  <cp:lastModifiedBy>Michelle Stover</cp:lastModifiedBy>
  <cp:revision>8</cp:revision>
  <dcterms:created xsi:type="dcterms:W3CDTF">2020-05-12T16:48:04Z</dcterms:created>
  <dcterms:modified xsi:type="dcterms:W3CDTF">2020-07-22T19:53:53Z</dcterms:modified>
</cp:coreProperties>
</file>